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Default Extension="wmf" ContentType="image/x-wmf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0"/>
  </p:notesMasterIdLst>
  <p:sldIdLst>
    <p:sldId id="292" r:id="rId2"/>
    <p:sldId id="293" r:id="rId3"/>
    <p:sldId id="294" r:id="rId4"/>
    <p:sldId id="295" r:id="rId5"/>
    <p:sldId id="296" r:id="rId6"/>
    <p:sldId id="297" r:id="rId7"/>
    <p:sldId id="298" r:id="rId8"/>
    <p:sldId id="29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22521" autoAdjust="0"/>
    <p:restoredTop sz="94624" autoAdjust="0"/>
  </p:normalViewPr>
  <p:slideViewPr>
    <p:cSldViewPr>
      <p:cViewPr>
        <p:scale>
          <a:sx n="66" d="100"/>
          <a:sy n="66" d="100"/>
        </p:scale>
        <p:origin x="-1776" y="-11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05868-8EAD-4444-BCD1-CE261FBF831E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32F6D-653F-42BB-8EB3-7979B102152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25956" name="Slide Number Placeholder 3"/>
          <p:cNvSpPr txBox="1">
            <a:spLocks noGrp="1"/>
          </p:cNvSpPr>
          <p:nvPr/>
        </p:nvSpPr>
        <p:spPr bwMode="auto">
          <a:xfrm>
            <a:off x="3886200" y="8685213"/>
            <a:ext cx="297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183" tIns="47092" rIns="94183" bIns="47092" anchor="b"/>
          <a:lstStyle/>
          <a:p>
            <a:pPr algn="r" defTabSz="941388"/>
            <a:fld id="{75239AD3-C501-47B8-B9F9-C30BE4BA8DEA}" type="slidenum">
              <a:rPr lang="en-US" sz="1200"/>
              <a:pPr algn="r" defTabSz="941388"/>
              <a:t>1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EABF70-C5DC-4DED-A7FA-049C223E9695}" type="slidenum">
              <a:rPr lang="en-US" smtClean="0">
                <a:latin typeface="Times New Roman" pitchFamily="18" charset="0"/>
                <a:ea typeface="MS PGothic" pitchFamily="34" charset="-128"/>
              </a:rPr>
              <a:pPr/>
              <a:t>2</a:t>
            </a:fld>
            <a:endParaRPr lang="en-US" smtClean="0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FA59E22-9D0F-4A8B-933A-D20AEB7C8068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gif"/><Relationship Id="rId20" Type="http://schemas.openxmlformats.org/officeDocument/2006/relationships/image" Target="../media/image17.jpeg"/><Relationship Id="rId21" Type="http://schemas.openxmlformats.org/officeDocument/2006/relationships/image" Target="../media/image18.wmf"/><Relationship Id="rId22" Type="http://schemas.openxmlformats.org/officeDocument/2006/relationships/image" Target="../media/image19.wmf"/><Relationship Id="rId10" Type="http://schemas.openxmlformats.org/officeDocument/2006/relationships/image" Target="../media/image8.gif"/><Relationship Id="rId11" Type="http://schemas.openxmlformats.org/officeDocument/2006/relationships/image" Target="../media/image9.wmf"/><Relationship Id="rId12" Type="http://schemas.openxmlformats.org/officeDocument/2006/relationships/image" Target="../media/image10.wmf"/><Relationship Id="rId13" Type="http://schemas.openxmlformats.org/officeDocument/2006/relationships/image" Target="../media/image11.wmf"/><Relationship Id="rId14" Type="http://schemas.openxmlformats.org/officeDocument/2006/relationships/image" Target="../media/image12.wmf"/><Relationship Id="rId15" Type="http://schemas.openxmlformats.org/officeDocument/2006/relationships/image" Target="../media/image13.wmf"/><Relationship Id="rId16" Type="http://schemas.openxmlformats.org/officeDocument/2006/relationships/image" Target="../media/image14.wmf"/><Relationship Id="rId17" Type="http://schemas.openxmlformats.org/officeDocument/2006/relationships/image" Target="../media/image15.wmf"/><Relationship Id="rId18" Type="http://schemas.openxmlformats.org/officeDocument/2006/relationships/image" Target="../media/image16.wmf"/><Relationship Id="rId19" Type="http://schemas.openxmlformats.org/officeDocument/2006/relationships/hyperlink" Target="http://images.google.co.uk/imgres?imgurl=http://ngfl.northumberland.gov.uk/dt/dtclip/Food_Alb/images/cooker%20col_JPG.jpg&amp;imgrefurl=http://ngfl.northumberland.gov.uk/dt/dtclip/Food_Alb/pages/cooker%20col_JPG.htm&amp;usg=__QnyR9WsKrHnLhaK6BVlQlwhxIfQ=&amp;h=964&amp;w=479&amp;sz=67&amp;hl=en&amp;start=5&amp;tbnid=Q74MplViGEsDMM:&amp;tbnh=148&amp;tbnw=74&amp;prev=/images?q=cooker&amp;hl=en&amp;sa=G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wmf"/><Relationship Id="rId4" Type="http://schemas.openxmlformats.org/officeDocument/2006/relationships/image" Target="../media/image2.wmf"/><Relationship Id="rId5" Type="http://schemas.openxmlformats.org/officeDocument/2006/relationships/image" Target="../media/image3.wmf"/><Relationship Id="rId6" Type="http://schemas.openxmlformats.org/officeDocument/2006/relationships/image" Target="../media/image4.wmf"/><Relationship Id="rId7" Type="http://schemas.openxmlformats.org/officeDocument/2006/relationships/image" Target="../media/image5.wmf"/><Relationship Id="rId8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wmf"/><Relationship Id="rId12" Type="http://schemas.openxmlformats.org/officeDocument/2006/relationships/image" Target="../media/image10.wmf"/><Relationship Id="rId13" Type="http://schemas.openxmlformats.org/officeDocument/2006/relationships/image" Target="../media/image11.wmf"/><Relationship Id="rId14" Type="http://schemas.openxmlformats.org/officeDocument/2006/relationships/image" Target="../media/image25.wmf"/><Relationship Id="rId15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wmf"/><Relationship Id="rId4" Type="http://schemas.openxmlformats.org/officeDocument/2006/relationships/image" Target="../media/image20.wmf"/><Relationship Id="rId5" Type="http://schemas.openxmlformats.org/officeDocument/2006/relationships/image" Target="../media/image14.wmf"/><Relationship Id="rId6" Type="http://schemas.openxmlformats.org/officeDocument/2006/relationships/image" Target="../media/image21.wmf"/><Relationship Id="rId7" Type="http://schemas.openxmlformats.org/officeDocument/2006/relationships/image" Target="../media/image22.wmf"/><Relationship Id="rId8" Type="http://schemas.openxmlformats.org/officeDocument/2006/relationships/image" Target="../media/image12.wmf"/><Relationship Id="rId9" Type="http://schemas.openxmlformats.org/officeDocument/2006/relationships/image" Target="../media/image23.wmf"/><Relationship Id="rId10" Type="http://schemas.openxmlformats.org/officeDocument/2006/relationships/image" Target="../media/image24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jasmineway.co.uk/jw_blog/wp-content/uploads/2011/01/moroccan11.jpg" TargetMode="External"/><Relationship Id="rId3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42875" y="214313"/>
            <a:ext cx="2786063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ln w="11430"/>
                <a:solidFill>
                  <a:srgbClr val="40404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Damascus</a:t>
            </a: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 rot="-241506">
            <a:off x="2543175" y="1393825"/>
            <a:ext cx="2844800" cy="935038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800">
                <a:solidFill>
                  <a:schemeClr val="bg1"/>
                </a:solidFill>
                <a:latin typeface="Comic Sans MS" pitchFamily="66" charset="0"/>
              </a:rPr>
              <a:t>Write 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 rot="326001">
            <a:off x="2411413" y="549275"/>
            <a:ext cx="2509837" cy="97313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x-none" sz="6600" b="1" dirty="0">
                <a:solidFill>
                  <a:schemeClr val="bg1"/>
                </a:solidFill>
                <a:latin typeface="Times New Roman" charset="0"/>
                <a:ea typeface="ＭＳ Ｐゴシック" charset="-128"/>
                <a:cs typeface="Times New Roman" charset="0"/>
              </a:rPr>
              <a:t>أُكْتُب</a:t>
            </a:r>
            <a:endParaRPr lang="en-GB" sz="6600" b="1" dirty="0">
              <a:solidFill>
                <a:schemeClr val="bg1"/>
              </a:solidFill>
              <a:latin typeface="Times New Roman" charset="0"/>
              <a:ea typeface="ＭＳ Ｐゴシック" charset="-128"/>
              <a:cs typeface="Times New Roman" charset="0"/>
            </a:endParaRPr>
          </a:p>
        </p:txBody>
      </p:sp>
      <p:sp>
        <p:nvSpPr>
          <p:cNvPr id="37894" name="Rectangle 3"/>
          <p:cNvSpPr>
            <a:spLocks noChangeArrowheads="1"/>
          </p:cNvSpPr>
          <p:nvPr/>
        </p:nvSpPr>
        <p:spPr bwMode="auto">
          <a:xfrm rot="-241506">
            <a:off x="5895975" y="3984625"/>
            <a:ext cx="2844800" cy="935038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800">
                <a:solidFill>
                  <a:schemeClr val="bg1"/>
                </a:solidFill>
                <a:latin typeface="Comic Sans MS" pitchFamily="66" charset="0"/>
              </a:rPr>
              <a:t>Speak 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 rot="326001">
            <a:off x="5910263" y="3030538"/>
            <a:ext cx="2511425" cy="97155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x-none" sz="6600" b="1" dirty="0">
                <a:solidFill>
                  <a:schemeClr val="bg1"/>
                </a:solidFill>
                <a:latin typeface="Times New Roman" charset="0"/>
                <a:ea typeface="ＭＳ Ｐゴシック" charset="-128"/>
                <a:cs typeface="Times New Roman" charset="0"/>
              </a:rPr>
              <a:t>تكلم</a:t>
            </a:r>
            <a:endParaRPr lang="en-GB" sz="6600" b="1" dirty="0">
              <a:solidFill>
                <a:schemeClr val="bg1"/>
              </a:solidFill>
              <a:latin typeface="Times New Roman" charset="0"/>
              <a:ea typeface="ＭＳ Ｐゴシック" charset="-128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2895600" y="2209800"/>
            <a:ext cx="0" cy="3581400"/>
          </a:xfrm>
          <a:prstGeom prst="line">
            <a:avLst/>
          </a:prstGeom>
          <a:noFill/>
          <a:ln w="603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8915" name="Line 3"/>
          <p:cNvSpPr>
            <a:spLocks noChangeShapeType="1"/>
          </p:cNvSpPr>
          <p:nvPr/>
        </p:nvSpPr>
        <p:spPr bwMode="auto">
          <a:xfrm>
            <a:off x="8839200" y="2209800"/>
            <a:ext cx="0" cy="3581400"/>
          </a:xfrm>
          <a:prstGeom prst="line">
            <a:avLst/>
          </a:prstGeom>
          <a:noFill/>
          <a:ln w="603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 flipH="1" flipV="1">
            <a:off x="2895600" y="5791200"/>
            <a:ext cx="5943600" cy="0"/>
          </a:xfrm>
          <a:prstGeom prst="line">
            <a:avLst/>
          </a:prstGeom>
          <a:noFill/>
          <a:ln w="603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 flipH="1" flipV="1">
            <a:off x="2895600" y="2209800"/>
            <a:ext cx="5943600" cy="0"/>
          </a:xfrm>
          <a:prstGeom prst="line">
            <a:avLst/>
          </a:prstGeom>
          <a:noFill/>
          <a:ln w="603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 flipH="1">
            <a:off x="2895600" y="457200"/>
            <a:ext cx="2895600" cy="1752600"/>
          </a:xfrm>
          <a:prstGeom prst="line">
            <a:avLst/>
          </a:prstGeom>
          <a:noFill/>
          <a:ln w="603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 flipH="1" flipV="1">
            <a:off x="5791200" y="457200"/>
            <a:ext cx="3048000" cy="1752600"/>
          </a:xfrm>
          <a:prstGeom prst="line">
            <a:avLst/>
          </a:prstGeom>
          <a:noFill/>
          <a:ln w="603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 flipH="1" flipV="1">
            <a:off x="4114800" y="838200"/>
            <a:ext cx="0" cy="609600"/>
          </a:xfrm>
          <a:prstGeom prst="line">
            <a:avLst/>
          </a:prstGeom>
          <a:noFill/>
          <a:ln w="603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 flipH="1" flipV="1">
            <a:off x="4572000" y="838200"/>
            <a:ext cx="0" cy="381000"/>
          </a:xfrm>
          <a:prstGeom prst="line">
            <a:avLst/>
          </a:prstGeom>
          <a:noFill/>
          <a:ln w="603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 flipV="1">
            <a:off x="4114800" y="838200"/>
            <a:ext cx="457200" cy="0"/>
          </a:xfrm>
          <a:prstGeom prst="line">
            <a:avLst/>
          </a:prstGeom>
          <a:noFill/>
          <a:ln w="603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8923" name="AutoShape 11"/>
          <p:cNvSpPr>
            <a:spLocks noChangeArrowheads="1"/>
          </p:cNvSpPr>
          <p:nvPr/>
        </p:nvSpPr>
        <p:spPr bwMode="auto">
          <a:xfrm>
            <a:off x="4191000" y="76200"/>
            <a:ext cx="914400" cy="6096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 flipH="1" flipV="1">
            <a:off x="2895600" y="3962400"/>
            <a:ext cx="5943600" cy="0"/>
          </a:xfrm>
          <a:prstGeom prst="line">
            <a:avLst/>
          </a:prstGeom>
          <a:noFill/>
          <a:ln w="603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5562600" y="2209800"/>
            <a:ext cx="0" cy="1752600"/>
          </a:xfrm>
          <a:prstGeom prst="line">
            <a:avLst/>
          </a:prstGeom>
          <a:noFill/>
          <a:ln w="603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6096000" y="3962400"/>
            <a:ext cx="0" cy="1828800"/>
          </a:xfrm>
          <a:prstGeom prst="line">
            <a:avLst/>
          </a:prstGeom>
          <a:noFill/>
          <a:ln w="603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30735" name="Picture 18" descr="MCHH01180_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3929063"/>
            <a:ext cx="2667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6" name="Picture 20" descr="MCj0432517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96213" y="2214563"/>
            <a:ext cx="9906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7" name="Picture 21" descr="MCj0237663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2528888"/>
            <a:ext cx="1192213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8" name="Picture 22" descr="MCj0412634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48063" y="2462213"/>
            <a:ext cx="206375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9" name="Picture 23" descr="MCj02909520000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750" y="2143125"/>
            <a:ext cx="4095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0" name="Picture 24" descr="MCTN01323_0000[1]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8200" y="3995738"/>
            <a:ext cx="1987550" cy="179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1" name="Rectangle 25"/>
          <p:cNvSpPr>
            <a:spLocks noChangeArrowheads="1"/>
          </p:cNvSpPr>
          <p:nvPr/>
        </p:nvSpPr>
        <p:spPr bwMode="auto">
          <a:xfrm>
            <a:off x="106363" y="5876925"/>
            <a:ext cx="4037012" cy="3381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1800">
                <a:solidFill>
                  <a:srgbClr val="000000"/>
                </a:solidFill>
                <a:latin typeface="Comic Sans MS" pitchFamily="66" charset="0"/>
              </a:rPr>
              <a:t>Write what rooms are in this house? </a:t>
            </a:r>
          </a:p>
        </p:txBody>
      </p:sp>
      <p:pic>
        <p:nvPicPr>
          <p:cNvPr id="30742" name="Picture 35" descr="MMj03543900000[1]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29188" y="1571625"/>
            <a:ext cx="504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3" name="Picture 38" descr="MMj02363700000[1]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58063" y="2714625"/>
            <a:ext cx="78581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4" name="Picture 149" descr="an00711_[1]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57625" y="1489075"/>
            <a:ext cx="423863" cy="4841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0745" name="Picture 150" descr="an00711_[1]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58063" y="1477963"/>
            <a:ext cx="452437" cy="5175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0746" name="Picture 151" descr="j0215176[1]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967413" y="1285875"/>
            <a:ext cx="661987" cy="8572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0747" name="Picture 152" descr="j0290936[1]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278313" y="1714500"/>
            <a:ext cx="471487" cy="4016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0748" name="Picture 176" descr="bd10710_[1]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572125" y="2444750"/>
            <a:ext cx="1857375" cy="14843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0749" name="Picture 163" descr="j0250221[1]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978150" y="4000500"/>
            <a:ext cx="2236788" cy="15208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38942" name="Line 13"/>
          <p:cNvSpPr>
            <a:spLocks noChangeShapeType="1"/>
          </p:cNvSpPr>
          <p:nvPr/>
        </p:nvSpPr>
        <p:spPr bwMode="auto">
          <a:xfrm>
            <a:off x="5214938" y="4000500"/>
            <a:ext cx="0" cy="1752600"/>
          </a:xfrm>
          <a:prstGeom prst="line">
            <a:avLst/>
          </a:prstGeom>
          <a:noFill/>
          <a:ln w="603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30751" name="Picture 142" descr="j0335944[1]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286375" y="4303713"/>
            <a:ext cx="841375" cy="12858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49" name="Text Box 133"/>
          <p:cNvSpPr txBox="1">
            <a:spLocks noChangeArrowheads="1"/>
          </p:cNvSpPr>
          <p:nvPr/>
        </p:nvSpPr>
        <p:spPr bwMode="auto">
          <a:xfrm>
            <a:off x="4429125" y="3582988"/>
            <a:ext cx="1027113" cy="203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800" b="1">
                <a:solidFill>
                  <a:srgbClr val="000000"/>
                </a:solidFill>
                <a:latin typeface="Comic Sans MS" pitchFamily="66" charset="0"/>
              </a:rPr>
              <a:t>big</a:t>
            </a:r>
            <a:endParaRPr lang="en-GB" sz="1800"/>
          </a:p>
        </p:txBody>
      </p:sp>
      <p:sp>
        <p:nvSpPr>
          <p:cNvPr id="50" name="Text Box 136"/>
          <p:cNvSpPr txBox="1">
            <a:spLocks noChangeArrowheads="1"/>
          </p:cNvSpPr>
          <p:nvPr/>
        </p:nvSpPr>
        <p:spPr bwMode="auto">
          <a:xfrm>
            <a:off x="1071563" y="4071938"/>
            <a:ext cx="1027112" cy="2047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800" b="1">
                <a:solidFill>
                  <a:srgbClr val="000000"/>
                </a:solidFill>
                <a:latin typeface="Comic Sans MS" pitchFamily="66" charset="0"/>
              </a:rPr>
              <a:t>old</a:t>
            </a:r>
            <a:endParaRPr lang="en-GB" sz="1800"/>
          </a:p>
        </p:txBody>
      </p:sp>
      <p:sp>
        <p:nvSpPr>
          <p:cNvPr id="51" name="Text Box 137"/>
          <p:cNvSpPr txBox="1">
            <a:spLocks noChangeArrowheads="1"/>
          </p:cNvSpPr>
          <p:nvPr/>
        </p:nvSpPr>
        <p:spPr bwMode="auto">
          <a:xfrm>
            <a:off x="5116513" y="5429250"/>
            <a:ext cx="1027112" cy="2047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800" b="1">
                <a:solidFill>
                  <a:srgbClr val="000000"/>
                </a:solidFill>
                <a:latin typeface="Comic Sans MS" pitchFamily="66" charset="0"/>
              </a:rPr>
              <a:t>small</a:t>
            </a:r>
            <a:endParaRPr lang="en-GB" sz="1800"/>
          </a:p>
        </p:txBody>
      </p:sp>
      <p:sp>
        <p:nvSpPr>
          <p:cNvPr id="52" name="Text Box 138"/>
          <p:cNvSpPr txBox="1">
            <a:spLocks noChangeArrowheads="1"/>
          </p:cNvSpPr>
          <p:nvPr/>
        </p:nvSpPr>
        <p:spPr bwMode="auto">
          <a:xfrm>
            <a:off x="7473950" y="3500438"/>
            <a:ext cx="1027113" cy="203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800" b="1">
                <a:solidFill>
                  <a:srgbClr val="000000"/>
                </a:solidFill>
                <a:latin typeface="Comic Sans MS" pitchFamily="66" charset="0"/>
              </a:rPr>
              <a:t>tidy</a:t>
            </a:r>
            <a:endParaRPr lang="en-GB" sz="1800"/>
          </a:p>
        </p:txBody>
      </p:sp>
      <p:sp>
        <p:nvSpPr>
          <p:cNvPr id="53" name="Text Box 139"/>
          <p:cNvSpPr txBox="1">
            <a:spLocks noChangeArrowheads="1"/>
          </p:cNvSpPr>
          <p:nvPr/>
        </p:nvSpPr>
        <p:spPr bwMode="auto">
          <a:xfrm>
            <a:off x="3786188" y="3571875"/>
            <a:ext cx="1025525" cy="203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800" b="1">
                <a:solidFill>
                  <a:srgbClr val="000000"/>
                </a:solidFill>
                <a:latin typeface="Comic Sans MS" pitchFamily="66" charset="0"/>
              </a:rPr>
              <a:t>new</a:t>
            </a:r>
            <a:endParaRPr lang="en-GB" sz="1800"/>
          </a:p>
        </p:txBody>
      </p:sp>
      <p:sp>
        <p:nvSpPr>
          <p:cNvPr id="54" name="Text Box 140"/>
          <p:cNvSpPr txBox="1">
            <a:spLocks noChangeArrowheads="1"/>
          </p:cNvSpPr>
          <p:nvPr/>
        </p:nvSpPr>
        <p:spPr bwMode="auto">
          <a:xfrm>
            <a:off x="5072063" y="1223963"/>
            <a:ext cx="1027112" cy="2047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800" b="1">
                <a:solidFill>
                  <a:srgbClr val="000000"/>
                </a:solidFill>
                <a:latin typeface="Comic Sans MS" pitchFamily="66" charset="0"/>
              </a:rPr>
              <a:t>huge</a:t>
            </a:r>
            <a:endParaRPr lang="en-GB" sz="1800"/>
          </a:p>
        </p:txBody>
      </p:sp>
      <p:sp>
        <p:nvSpPr>
          <p:cNvPr id="55" name="Text Box 171"/>
          <p:cNvSpPr txBox="1">
            <a:spLocks noChangeArrowheads="1"/>
          </p:cNvSpPr>
          <p:nvPr/>
        </p:nvSpPr>
        <p:spPr bwMode="auto">
          <a:xfrm>
            <a:off x="3357563" y="5429250"/>
            <a:ext cx="1620837" cy="152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800" b="1">
                <a:solidFill>
                  <a:srgbClr val="000000"/>
                </a:solidFill>
                <a:latin typeface="Comic Sans MS" pitchFamily="66" charset="0"/>
              </a:rPr>
              <a:t>medium sized</a:t>
            </a:r>
            <a:endParaRPr lang="en-GB" sz="1800"/>
          </a:p>
        </p:txBody>
      </p:sp>
      <p:sp>
        <p:nvSpPr>
          <p:cNvPr id="56" name="Text Box 167"/>
          <p:cNvSpPr txBox="1">
            <a:spLocks noChangeArrowheads="1"/>
          </p:cNvSpPr>
          <p:nvPr/>
        </p:nvSpPr>
        <p:spPr bwMode="auto">
          <a:xfrm>
            <a:off x="6221413" y="5429250"/>
            <a:ext cx="1065212" cy="2095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800" b="1">
                <a:solidFill>
                  <a:srgbClr val="000000"/>
                </a:solidFill>
                <a:latin typeface="Comic Sans MS" pitchFamily="66" charset="0"/>
              </a:rPr>
              <a:t>beautiful</a:t>
            </a:r>
            <a:endParaRPr lang="en-GB" sz="1800"/>
          </a:p>
        </p:txBody>
      </p:sp>
      <p:sp>
        <p:nvSpPr>
          <p:cNvPr id="57" name="Text Box 148"/>
          <p:cNvSpPr txBox="1">
            <a:spLocks noChangeArrowheads="1"/>
          </p:cNvSpPr>
          <p:nvPr/>
        </p:nvSpPr>
        <p:spPr bwMode="auto">
          <a:xfrm>
            <a:off x="5357813" y="857250"/>
            <a:ext cx="1027112" cy="203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800" b="1">
                <a:solidFill>
                  <a:srgbClr val="000000"/>
                </a:solidFill>
                <a:latin typeface="Comic Sans MS" pitchFamily="66" charset="0"/>
              </a:rPr>
              <a:t>untidy</a:t>
            </a:r>
            <a:endParaRPr lang="en-GB" sz="1800"/>
          </a:p>
        </p:txBody>
      </p:sp>
      <p:pic>
        <p:nvPicPr>
          <p:cNvPr id="86019" name="Picture 3" descr="C:\Users\Administrateur\AppData\Local\Microsoft\Windows\Temporary Internet Files\Content.IE5\RO2S9P0I\MC900295634[1].wmf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17811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0" name="Picture 4" descr="C:\Users\Administrateur\AppData\Local\Microsoft\Windows\Temporary Internet Files\Content.IE5\YQR1QQ4F\MC900198965[1].wmf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85750" y="2000250"/>
            <a:ext cx="22860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Multiply 60"/>
          <p:cNvSpPr/>
          <p:nvPr/>
        </p:nvSpPr>
        <p:spPr>
          <a:xfrm>
            <a:off x="714375" y="-642938"/>
            <a:ext cx="785813" cy="3286126"/>
          </a:xfrm>
          <a:prstGeom prst="mathMultiply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Multiply 61"/>
          <p:cNvSpPr/>
          <p:nvPr/>
        </p:nvSpPr>
        <p:spPr>
          <a:xfrm>
            <a:off x="1571625" y="1071563"/>
            <a:ext cx="785813" cy="3286125"/>
          </a:xfrm>
          <a:prstGeom prst="mathMultiply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767" name="Rectangle 25"/>
          <p:cNvSpPr>
            <a:spLocks noChangeArrowheads="1"/>
          </p:cNvSpPr>
          <p:nvPr/>
        </p:nvSpPr>
        <p:spPr bwMode="auto">
          <a:xfrm>
            <a:off x="107950" y="6308725"/>
            <a:ext cx="4321175" cy="33496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1800">
                <a:solidFill>
                  <a:srgbClr val="000000"/>
                </a:solidFill>
                <a:latin typeface="Comic Sans MS" pitchFamily="66" charset="0"/>
              </a:rPr>
              <a:t>Now, describe each room in this house? </a:t>
            </a:r>
          </a:p>
        </p:txBody>
      </p:sp>
      <p:sp>
        <p:nvSpPr>
          <p:cNvPr id="30768" name="Rectangle 25"/>
          <p:cNvSpPr>
            <a:spLocks noChangeArrowheads="1"/>
          </p:cNvSpPr>
          <p:nvPr/>
        </p:nvSpPr>
        <p:spPr bwMode="auto">
          <a:xfrm>
            <a:off x="4214813" y="5876925"/>
            <a:ext cx="1441450" cy="3381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1800">
                <a:solidFill>
                  <a:srgbClr val="000000"/>
                </a:solidFill>
                <a:latin typeface="Comic Sans MS" pitchFamily="66" charset="0"/>
              </a:rPr>
              <a:t>Add colour? </a:t>
            </a:r>
          </a:p>
        </p:txBody>
      </p:sp>
      <p:sp>
        <p:nvSpPr>
          <p:cNvPr id="30769" name="Rectangle 25"/>
          <p:cNvSpPr>
            <a:spLocks noChangeArrowheads="1"/>
          </p:cNvSpPr>
          <p:nvPr/>
        </p:nvSpPr>
        <p:spPr bwMode="auto">
          <a:xfrm>
            <a:off x="4643438" y="6308725"/>
            <a:ext cx="4321175" cy="33496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1800">
                <a:solidFill>
                  <a:srgbClr val="000000"/>
                </a:solidFill>
                <a:latin typeface="Comic Sans MS" pitchFamily="66" charset="0"/>
              </a:rPr>
              <a:t>Say what you don’t have in this house? </a:t>
            </a:r>
          </a:p>
        </p:txBody>
      </p:sp>
      <p:sp>
        <p:nvSpPr>
          <p:cNvPr id="455682" name="AutoShape 2"/>
          <p:cNvSpPr>
            <a:spLocks noChangeArrowheads="1"/>
          </p:cNvSpPr>
          <p:nvPr/>
        </p:nvSpPr>
        <p:spPr bwMode="auto">
          <a:xfrm>
            <a:off x="7019925" y="4797425"/>
            <a:ext cx="1098550" cy="866775"/>
          </a:xfrm>
          <a:prstGeom prst="star5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GB" sz="1800" i="1">
              <a:latin typeface="Arial" charset="0"/>
            </a:endParaRPr>
          </a:p>
        </p:txBody>
      </p:sp>
      <p:sp>
        <p:nvSpPr>
          <p:cNvPr id="455685" name="AutoShape 5"/>
          <p:cNvSpPr>
            <a:spLocks noChangeArrowheads="1"/>
          </p:cNvSpPr>
          <p:nvPr/>
        </p:nvSpPr>
        <p:spPr bwMode="auto">
          <a:xfrm>
            <a:off x="2771775" y="1989138"/>
            <a:ext cx="1098550" cy="866775"/>
          </a:xfrm>
          <a:prstGeom prst="star5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GB" sz="1800" i="1">
              <a:latin typeface="Arial" charset="0"/>
            </a:endParaRPr>
          </a:p>
        </p:txBody>
      </p:sp>
      <p:sp>
        <p:nvSpPr>
          <p:cNvPr id="455686" name="AutoShape 6"/>
          <p:cNvSpPr>
            <a:spLocks noChangeArrowheads="1"/>
          </p:cNvSpPr>
          <p:nvPr/>
        </p:nvSpPr>
        <p:spPr bwMode="auto">
          <a:xfrm>
            <a:off x="7885113" y="4797425"/>
            <a:ext cx="1098550" cy="866775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GB" sz="1800" i="1">
              <a:latin typeface="Arial" charset="0"/>
            </a:endParaRPr>
          </a:p>
        </p:txBody>
      </p:sp>
      <p:sp>
        <p:nvSpPr>
          <p:cNvPr id="455687" name="AutoShape 7"/>
          <p:cNvSpPr>
            <a:spLocks noChangeArrowheads="1"/>
          </p:cNvSpPr>
          <p:nvPr/>
        </p:nvSpPr>
        <p:spPr bwMode="auto">
          <a:xfrm>
            <a:off x="539750" y="4005263"/>
            <a:ext cx="1098550" cy="866775"/>
          </a:xfrm>
          <a:prstGeom prst="star5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GB" sz="1800" i="1">
              <a:latin typeface="Arial" charset="0"/>
            </a:endParaRPr>
          </a:p>
        </p:txBody>
      </p:sp>
      <p:sp>
        <p:nvSpPr>
          <p:cNvPr id="455688" name="AutoShape 8"/>
          <p:cNvSpPr>
            <a:spLocks noChangeArrowheads="1"/>
          </p:cNvSpPr>
          <p:nvPr/>
        </p:nvSpPr>
        <p:spPr bwMode="auto">
          <a:xfrm>
            <a:off x="8045450" y="2781300"/>
            <a:ext cx="1098550" cy="866775"/>
          </a:xfrm>
          <a:prstGeom prst="star5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GB" sz="1800" i="1">
              <a:latin typeface="Arial" charset="0"/>
            </a:endParaRPr>
          </a:p>
        </p:txBody>
      </p:sp>
      <p:sp>
        <p:nvSpPr>
          <p:cNvPr id="455689" name="AutoShape 9"/>
          <p:cNvSpPr>
            <a:spLocks noChangeArrowheads="1"/>
          </p:cNvSpPr>
          <p:nvPr/>
        </p:nvSpPr>
        <p:spPr bwMode="auto">
          <a:xfrm>
            <a:off x="5148263" y="3644900"/>
            <a:ext cx="1098550" cy="866775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GB" sz="1800" i="1">
              <a:latin typeface="Arial" charset="0"/>
            </a:endParaRPr>
          </a:p>
        </p:txBody>
      </p:sp>
      <p:sp>
        <p:nvSpPr>
          <p:cNvPr id="455691" name="AutoShape 11"/>
          <p:cNvSpPr>
            <a:spLocks noChangeArrowheads="1"/>
          </p:cNvSpPr>
          <p:nvPr/>
        </p:nvSpPr>
        <p:spPr bwMode="auto">
          <a:xfrm>
            <a:off x="6264275" y="1211263"/>
            <a:ext cx="1098550" cy="866775"/>
          </a:xfrm>
          <a:prstGeom prst="star5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GB" sz="1800" i="1">
              <a:latin typeface="Arial" charset="0"/>
            </a:endParaRPr>
          </a:p>
        </p:txBody>
      </p:sp>
      <p:sp>
        <p:nvSpPr>
          <p:cNvPr id="455692" name="AutoShape 12"/>
          <p:cNvSpPr>
            <a:spLocks noChangeArrowheads="1"/>
          </p:cNvSpPr>
          <p:nvPr/>
        </p:nvSpPr>
        <p:spPr bwMode="auto">
          <a:xfrm>
            <a:off x="2700338" y="4365625"/>
            <a:ext cx="1098550" cy="866775"/>
          </a:xfrm>
          <a:prstGeom prst="star5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GB" sz="1800" i="1">
              <a:latin typeface="Arial" charset="0"/>
            </a:endParaRPr>
          </a:p>
        </p:txBody>
      </p:sp>
      <p:sp>
        <p:nvSpPr>
          <p:cNvPr id="30779" name="Rectangle 25"/>
          <p:cNvSpPr>
            <a:spLocks noChangeArrowheads="1"/>
          </p:cNvSpPr>
          <p:nvPr/>
        </p:nvSpPr>
        <p:spPr bwMode="auto">
          <a:xfrm>
            <a:off x="5715000" y="5876925"/>
            <a:ext cx="3346450" cy="3381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1800">
                <a:solidFill>
                  <a:srgbClr val="000000"/>
                </a:solidFill>
                <a:latin typeface="Comic Sans MS" pitchFamily="66" charset="0"/>
              </a:rPr>
              <a:t>Add furniture + prepositions? </a:t>
            </a:r>
          </a:p>
        </p:txBody>
      </p:sp>
      <p:pic>
        <p:nvPicPr>
          <p:cNvPr id="30780" name="Picture 62" descr="http://tbn0.google.com/images?q=tbn:Q74MplViGEsDMM:http://ngfl.northumberland.gov.uk/dt/dtclip/Food_Alb/images/cooker%2520col_JPG.jpg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356100" y="4005263"/>
            <a:ext cx="7048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1" name="Picture 61" descr="g0703045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804025" y="2205038"/>
            <a:ext cx="750888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2" name="Picture 62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7380288" y="3933825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30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0" fill="hold"/>
                                        <p:tgtEl>
                                          <p:spTgt spid="455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0" fill="hold"/>
                                        <p:tgtEl>
                                          <p:spTgt spid="455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0" fill="hold"/>
                                        <p:tgtEl>
                                          <p:spTgt spid="455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0" fill="hold"/>
                                        <p:tgtEl>
                                          <p:spTgt spid="455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0" fill="hold"/>
                                        <p:tgtEl>
                                          <p:spTgt spid="455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0" fill="hold"/>
                                        <p:tgtEl>
                                          <p:spTgt spid="455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0" fill="hold"/>
                                        <p:tgtEl>
                                          <p:spTgt spid="455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0" fill="hold"/>
                                        <p:tgtEl>
                                          <p:spTgt spid="455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0" fill="hold"/>
                                        <p:tgtEl>
                                          <p:spTgt spid="455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0" fill="hold"/>
                                        <p:tgtEl>
                                          <p:spTgt spid="455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0" fill="hold"/>
                                        <p:tgtEl>
                                          <p:spTgt spid="455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0" fill="hold"/>
                                        <p:tgtEl>
                                          <p:spTgt spid="455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5000" fill="hold"/>
                                        <p:tgtEl>
                                          <p:spTgt spid="455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0" fill="hold"/>
                                        <p:tgtEl>
                                          <p:spTgt spid="455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0" fill="hold"/>
                                        <p:tgtEl>
                                          <p:spTgt spid="455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0" fill="hold"/>
                                        <p:tgtEl>
                                          <p:spTgt spid="455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30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30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30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4" dur="1000"/>
                                        <p:tgtEl>
                                          <p:spTgt spid="30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0" fill="hold"/>
                                        <p:tgtEl>
                                          <p:spTgt spid="30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0" fill="hold"/>
                                        <p:tgtEl>
                                          <p:spTgt spid="30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50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5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5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5000" fill="hold"/>
                                        <p:tgtEl>
                                          <p:spTgt spid="30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00" fill="hold"/>
                                        <p:tgtEl>
                                          <p:spTgt spid="30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5000" fill="hold"/>
                                        <p:tgtEl>
                                          <p:spTgt spid="30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0" fill="hold"/>
                                        <p:tgtEl>
                                          <p:spTgt spid="30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50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50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50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50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50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9" dur="50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50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50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1" grpId="0" animBg="1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30767" grpId="0" animBg="1"/>
      <p:bldP spid="30768" grpId="0" animBg="1"/>
      <p:bldP spid="30769" grpId="0" animBg="1"/>
      <p:bldP spid="3077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2"/>
          <p:cNvGrpSpPr>
            <a:grpSpLocks/>
          </p:cNvGrpSpPr>
          <p:nvPr/>
        </p:nvGrpSpPr>
        <p:grpSpPr bwMode="auto">
          <a:xfrm>
            <a:off x="3779838" y="112713"/>
            <a:ext cx="5229225" cy="2884487"/>
            <a:chOff x="107555775" y="106811025"/>
            <a:chExt cx="5868000" cy="3565125"/>
          </a:xfrm>
        </p:grpSpPr>
        <p:grpSp>
          <p:nvGrpSpPr>
            <p:cNvPr id="3" name="Group 123"/>
            <p:cNvGrpSpPr>
              <a:grpSpLocks/>
            </p:cNvGrpSpPr>
            <p:nvPr/>
          </p:nvGrpSpPr>
          <p:grpSpPr bwMode="auto">
            <a:xfrm>
              <a:off x="107699775" y="107568150"/>
              <a:ext cx="2808000" cy="2808000"/>
              <a:chOff x="107699775" y="107568150"/>
              <a:chExt cx="2808000" cy="2808000"/>
            </a:xfrm>
          </p:grpSpPr>
          <p:sp>
            <p:nvSpPr>
              <p:cNvPr id="40016" name="Rectangle 124"/>
              <p:cNvSpPr>
                <a:spLocks noChangeArrowheads="1"/>
              </p:cNvSpPr>
              <p:nvPr/>
            </p:nvSpPr>
            <p:spPr bwMode="auto">
              <a:xfrm>
                <a:off x="107699775" y="107568150"/>
                <a:ext cx="2808000" cy="2808000"/>
              </a:xfrm>
              <a:prstGeom prst="rect">
                <a:avLst/>
              </a:prstGeom>
              <a:noFill/>
              <a:ln w="9525" algn="in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36576" tIns="36576" rIns="36576" bIns="36576"/>
              <a:lstStyle/>
              <a:p>
                <a:endParaRPr lang="en-US" sz="1600"/>
              </a:p>
            </p:txBody>
          </p:sp>
          <p:sp>
            <p:nvSpPr>
              <p:cNvPr id="40017" name="Line 125"/>
              <p:cNvSpPr>
                <a:spLocks noChangeShapeType="1"/>
              </p:cNvSpPr>
              <p:nvPr/>
            </p:nvSpPr>
            <p:spPr bwMode="auto">
              <a:xfrm>
                <a:off x="109103775" y="107568150"/>
                <a:ext cx="0" cy="2808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36576" tIns="36576" rIns="36576" bIns="36576"/>
              <a:lstStyle/>
              <a:p>
                <a:endParaRPr lang="en-GB"/>
              </a:p>
            </p:txBody>
          </p:sp>
          <p:sp>
            <p:nvSpPr>
              <p:cNvPr id="40018" name="Line 126"/>
              <p:cNvSpPr>
                <a:spLocks noChangeShapeType="1"/>
              </p:cNvSpPr>
              <p:nvPr/>
            </p:nvSpPr>
            <p:spPr bwMode="auto">
              <a:xfrm>
                <a:off x="107699775" y="108972150"/>
                <a:ext cx="28080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36576" tIns="36576" rIns="36576" bIns="36576"/>
              <a:lstStyle/>
              <a:p>
                <a:endParaRPr lang="en-GB"/>
              </a:p>
            </p:txBody>
          </p:sp>
        </p:grpSp>
        <p:sp>
          <p:nvSpPr>
            <p:cNvPr id="40011" name="AutoShape 127"/>
            <p:cNvSpPr>
              <a:spLocks noChangeArrowheads="1"/>
            </p:cNvSpPr>
            <p:nvPr/>
          </p:nvSpPr>
          <p:spPr bwMode="auto">
            <a:xfrm flipV="1">
              <a:off x="107555775" y="106811025"/>
              <a:ext cx="5868000" cy="756000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endParaRPr lang="en-GB"/>
            </a:p>
          </p:txBody>
        </p:sp>
        <p:grpSp>
          <p:nvGrpSpPr>
            <p:cNvPr id="4" name="Group 128"/>
            <p:cNvGrpSpPr>
              <a:grpSpLocks/>
            </p:cNvGrpSpPr>
            <p:nvPr/>
          </p:nvGrpSpPr>
          <p:grpSpPr bwMode="auto">
            <a:xfrm>
              <a:off x="110500125" y="107568150"/>
              <a:ext cx="2808000" cy="2808000"/>
              <a:chOff x="107699775" y="107568150"/>
              <a:chExt cx="2808000" cy="2808000"/>
            </a:xfrm>
          </p:grpSpPr>
          <p:sp>
            <p:nvSpPr>
              <p:cNvPr id="40013" name="Rectangle 129"/>
              <p:cNvSpPr>
                <a:spLocks noChangeArrowheads="1"/>
              </p:cNvSpPr>
              <p:nvPr/>
            </p:nvSpPr>
            <p:spPr bwMode="auto">
              <a:xfrm>
                <a:off x="107699775" y="107568150"/>
                <a:ext cx="2808000" cy="2808000"/>
              </a:xfrm>
              <a:prstGeom prst="rect">
                <a:avLst/>
              </a:prstGeom>
              <a:noFill/>
              <a:ln w="9525" algn="in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36576" tIns="36576" rIns="36576" bIns="36576"/>
              <a:lstStyle/>
              <a:p>
                <a:endParaRPr lang="en-US" sz="1600"/>
              </a:p>
            </p:txBody>
          </p:sp>
          <p:sp>
            <p:nvSpPr>
              <p:cNvPr id="40014" name="Line 130"/>
              <p:cNvSpPr>
                <a:spLocks noChangeShapeType="1"/>
              </p:cNvSpPr>
              <p:nvPr/>
            </p:nvSpPr>
            <p:spPr bwMode="auto">
              <a:xfrm>
                <a:off x="109103775" y="107568150"/>
                <a:ext cx="0" cy="28080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36576" tIns="36576" rIns="36576" bIns="36576"/>
              <a:lstStyle/>
              <a:p>
                <a:endParaRPr lang="en-GB"/>
              </a:p>
            </p:txBody>
          </p:sp>
          <p:sp>
            <p:nvSpPr>
              <p:cNvPr id="40015" name="Line 131"/>
              <p:cNvSpPr>
                <a:spLocks noChangeShapeType="1"/>
              </p:cNvSpPr>
              <p:nvPr/>
            </p:nvSpPr>
            <p:spPr bwMode="auto">
              <a:xfrm>
                <a:off x="107699775" y="108972150"/>
                <a:ext cx="2808000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36576" tIns="36576" rIns="36576" bIns="36576"/>
              <a:lstStyle/>
              <a:p>
                <a:endParaRPr lang="en-GB"/>
              </a:p>
            </p:txBody>
          </p:sp>
        </p:grpSp>
      </p:grpSp>
      <p:pic>
        <p:nvPicPr>
          <p:cNvPr id="39939" name="Picture 132" descr="j0250221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738" y="1844675"/>
            <a:ext cx="1154112" cy="9017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39940" name="Text Box 133"/>
          <p:cNvSpPr txBox="1">
            <a:spLocks noChangeArrowheads="1"/>
          </p:cNvSpPr>
          <p:nvPr/>
        </p:nvSpPr>
        <p:spPr bwMode="auto">
          <a:xfrm>
            <a:off x="4038600" y="2743200"/>
            <a:ext cx="1027113" cy="203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big</a:t>
            </a:r>
            <a:endParaRPr lang="en-GB" sz="1600"/>
          </a:p>
        </p:txBody>
      </p:sp>
      <p:sp>
        <p:nvSpPr>
          <p:cNvPr id="39941" name="Text Box 134"/>
          <p:cNvSpPr txBox="1">
            <a:spLocks noChangeArrowheads="1"/>
          </p:cNvSpPr>
          <p:nvPr/>
        </p:nvSpPr>
        <p:spPr bwMode="auto">
          <a:xfrm>
            <a:off x="5200650" y="2781300"/>
            <a:ext cx="1027113" cy="203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tiny</a:t>
            </a:r>
            <a:endParaRPr lang="en-GB" sz="1600"/>
          </a:p>
        </p:txBody>
      </p:sp>
      <p:sp>
        <p:nvSpPr>
          <p:cNvPr id="39942" name="Text Box 135"/>
          <p:cNvSpPr txBox="1">
            <a:spLocks noChangeArrowheads="1"/>
          </p:cNvSpPr>
          <p:nvPr/>
        </p:nvSpPr>
        <p:spPr bwMode="auto">
          <a:xfrm>
            <a:off x="6462713" y="1639888"/>
            <a:ext cx="1025525" cy="2047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red</a:t>
            </a:r>
            <a:endParaRPr lang="en-GB" sz="1600"/>
          </a:p>
        </p:txBody>
      </p:sp>
      <p:sp>
        <p:nvSpPr>
          <p:cNvPr id="39943" name="Text Box 136"/>
          <p:cNvSpPr txBox="1">
            <a:spLocks noChangeArrowheads="1"/>
          </p:cNvSpPr>
          <p:nvPr/>
        </p:nvSpPr>
        <p:spPr bwMode="auto">
          <a:xfrm>
            <a:off x="5057775" y="1639888"/>
            <a:ext cx="1027113" cy="2047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old</a:t>
            </a:r>
            <a:endParaRPr lang="en-GB" sz="1600"/>
          </a:p>
        </p:txBody>
      </p:sp>
      <p:sp>
        <p:nvSpPr>
          <p:cNvPr id="39944" name="Text Box 137"/>
          <p:cNvSpPr txBox="1">
            <a:spLocks noChangeArrowheads="1"/>
          </p:cNvSpPr>
          <p:nvPr/>
        </p:nvSpPr>
        <p:spPr bwMode="auto">
          <a:xfrm>
            <a:off x="3962400" y="1524000"/>
            <a:ext cx="1027113" cy="2047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small</a:t>
            </a:r>
            <a:endParaRPr lang="en-GB" sz="1600"/>
          </a:p>
        </p:txBody>
      </p:sp>
      <p:sp>
        <p:nvSpPr>
          <p:cNvPr id="39945" name="Text Box 138"/>
          <p:cNvSpPr txBox="1">
            <a:spLocks noChangeArrowheads="1"/>
          </p:cNvSpPr>
          <p:nvPr/>
        </p:nvSpPr>
        <p:spPr bwMode="auto">
          <a:xfrm>
            <a:off x="8008938" y="2781300"/>
            <a:ext cx="1027112" cy="203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tidy</a:t>
            </a:r>
            <a:endParaRPr lang="en-GB" sz="1600"/>
          </a:p>
        </p:txBody>
      </p:sp>
      <p:sp>
        <p:nvSpPr>
          <p:cNvPr id="39946" name="Text Box 139"/>
          <p:cNvSpPr txBox="1">
            <a:spLocks noChangeArrowheads="1"/>
          </p:cNvSpPr>
          <p:nvPr/>
        </p:nvSpPr>
        <p:spPr bwMode="auto">
          <a:xfrm>
            <a:off x="6605588" y="2781300"/>
            <a:ext cx="1025525" cy="203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new</a:t>
            </a:r>
            <a:endParaRPr lang="en-GB" sz="1600"/>
          </a:p>
        </p:txBody>
      </p:sp>
      <p:sp>
        <p:nvSpPr>
          <p:cNvPr id="39947" name="Text Box 140"/>
          <p:cNvSpPr txBox="1">
            <a:spLocks noChangeArrowheads="1"/>
          </p:cNvSpPr>
          <p:nvPr/>
        </p:nvSpPr>
        <p:spPr bwMode="auto">
          <a:xfrm>
            <a:off x="7866063" y="1639888"/>
            <a:ext cx="1027112" cy="2047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huge</a:t>
            </a:r>
            <a:endParaRPr lang="en-GB" sz="1600"/>
          </a:p>
        </p:txBody>
      </p:sp>
      <p:pic>
        <p:nvPicPr>
          <p:cNvPr id="39948" name="Picture 141" descr="pe05925_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51600" y="2024063"/>
            <a:ext cx="1147763" cy="7556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49" name="Picture 142" descr="j0335944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15300" y="2060575"/>
            <a:ext cx="612775" cy="728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50" name="Picture 143" descr="j0361052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92713" y="1952625"/>
            <a:ext cx="858837" cy="8572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51" name="Picture 144" descr="j0229885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53038" y="728663"/>
            <a:ext cx="1047750" cy="8143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52" name="Picture 145" descr="bd10710_[1]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15113" y="704850"/>
            <a:ext cx="1027112" cy="8207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53" name="Picture 146" descr="j0215177[1]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40650" y="800100"/>
            <a:ext cx="1071563" cy="7270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54" name="Picture 147" descr="j0215471[1]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24325" y="728663"/>
            <a:ext cx="682625" cy="7302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39955" name="Text Box 148"/>
          <p:cNvSpPr txBox="1">
            <a:spLocks noChangeArrowheads="1"/>
          </p:cNvSpPr>
          <p:nvPr/>
        </p:nvSpPr>
        <p:spPr bwMode="auto">
          <a:xfrm>
            <a:off x="5508625" y="273050"/>
            <a:ext cx="1027113" cy="203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untidy</a:t>
            </a:r>
            <a:endParaRPr lang="en-GB" sz="1600"/>
          </a:p>
        </p:txBody>
      </p:sp>
      <p:pic>
        <p:nvPicPr>
          <p:cNvPr id="39956" name="Picture 149" descr="an00711_[1]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72000" y="309563"/>
            <a:ext cx="209550" cy="23971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57" name="Picture 150" descr="an00711_[1]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101013" y="331788"/>
            <a:ext cx="209550" cy="23971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58" name="Picture 151" descr="j0215176[1]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67475" y="188913"/>
            <a:ext cx="409575" cy="5302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59" name="Picture 152" descr="j0290936[1]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92688" y="473075"/>
            <a:ext cx="257175" cy="2190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5" name="Group 153"/>
          <p:cNvGrpSpPr>
            <a:grpSpLocks/>
          </p:cNvGrpSpPr>
          <p:nvPr/>
        </p:nvGrpSpPr>
        <p:grpSpPr bwMode="auto">
          <a:xfrm>
            <a:off x="3708400" y="3281363"/>
            <a:ext cx="5435600" cy="2952750"/>
            <a:chOff x="107555775" y="106811025"/>
            <a:chExt cx="5868000" cy="3565125"/>
          </a:xfrm>
        </p:grpSpPr>
        <p:grpSp>
          <p:nvGrpSpPr>
            <p:cNvPr id="6" name="Group 154"/>
            <p:cNvGrpSpPr>
              <a:grpSpLocks/>
            </p:cNvGrpSpPr>
            <p:nvPr/>
          </p:nvGrpSpPr>
          <p:grpSpPr bwMode="auto">
            <a:xfrm>
              <a:off x="107699775" y="107568150"/>
              <a:ext cx="2808000" cy="2808000"/>
              <a:chOff x="107699775" y="107568150"/>
              <a:chExt cx="2808000" cy="2808000"/>
            </a:xfrm>
          </p:grpSpPr>
          <p:sp>
            <p:nvSpPr>
              <p:cNvPr id="40007" name="Rectangle 155"/>
              <p:cNvSpPr>
                <a:spLocks noChangeArrowheads="1"/>
              </p:cNvSpPr>
              <p:nvPr/>
            </p:nvSpPr>
            <p:spPr bwMode="auto">
              <a:xfrm>
                <a:off x="107699775" y="107568150"/>
                <a:ext cx="2808000" cy="2808000"/>
              </a:xfrm>
              <a:prstGeom prst="rect">
                <a:avLst/>
              </a:prstGeom>
              <a:noFill/>
              <a:ln w="9525" algn="in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36576" tIns="36576" rIns="36576" bIns="36576"/>
              <a:lstStyle/>
              <a:p>
                <a:endParaRPr lang="en-US" sz="1600"/>
              </a:p>
            </p:txBody>
          </p:sp>
          <p:sp>
            <p:nvSpPr>
              <p:cNvPr id="40008" name="Line 156"/>
              <p:cNvSpPr>
                <a:spLocks noChangeShapeType="1"/>
              </p:cNvSpPr>
              <p:nvPr/>
            </p:nvSpPr>
            <p:spPr bwMode="auto">
              <a:xfrm>
                <a:off x="109103775" y="107568150"/>
                <a:ext cx="0" cy="28080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36576" tIns="36576" rIns="36576" bIns="36576"/>
              <a:lstStyle/>
              <a:p>
                <a:endParaRPr lang="en-GB"/>
              </a:p>
            </p:txBody>
          </p:sp>
          <p:sp>
            <p:nvSpPr>
              <p:cNvPr id="40009" name="Line 157"/>
              <p:cNvSpPr>
                <a:spLocks noChangeShapeType="1"/>
              </p:cNvSpPr>
              <p:nvPr/>
            </p:nvSpPr>
            <p:spPr bwMode="auto">
              <a:xfrm>
                <a:off x="107699775" y="108972150"/>
                <a:ext cx="2808000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36576" tIns="36576" rIns="36576" bIns="36576"/>
              <a:lstStyle/>
              <a:p>
                <a:endParaRPr lang="en-GB"/>
              </a:p>
            </p:txBody>
          </p:sp>
        </p:grpSp>
        <p:sp>
          <p:nvSpPr>
            <p:cNvPr id="40002" name="AutoShape 158"/>
            <p:cNvSpPr>
              <a:spLocks noChangeArrowheads="1"/>
            </p:cNvSpPr>
            <p:nvPr/>
          </p:nvSpPr>
          <p:spPr bwMode="auto">
            <a:xfrm flipV="1">
              <a:off x="107555775" y="106811025"/>
              <a:ext cx="5868000" cy="756000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endParaRPr lang="en-GB"/>
            </a:p>
          </p:txBody>
        </p:sp>
        <p:grpSp>
          <p:nvGrpSpPr>
            <p:cNvPr id="7" name="Group 159"/>
            <p:cNvGrpSpPr>
              <a:grpSpLocks/>
            </p:cNvGrpSpPr>
            <p:nvPr/>
          </p:nvGrpSpPr>
          <p:grpSpPr bwMode="auto">
            <a:xfrm>
              <a:off x="110500125" y="107568150"/>
              <a:ext cx="2808000" cy="2808000"/>
              <a:chOff x="107699775" y="107568150"/>
              <a:chExt cx="2808000" cy="2808000"/>
            </a:xfrm>
          </p:grpSpPr>
          <p:sp>
            <p:nvSpPr>
              <p:cNvPr id="40004" name="Rectangle 160"/>
              <p:cNvSpPr>
                <a:spLocks noChangeArrowheads="1"/>
              </p:cNvSpPr>
              <p:nvPr/>
            </p:nvSpPr>
            <p:spPr bwMode="auto">
              <a:xfrm>
                <a:off x="107699775" y="107568150"/>
                <a:ext cx="2808000" cy="2808000"/>
              </a:xfrm>
              <a:prstGeom prst="rect">
                <a:avLst/>
              </a:prstGeom>
              <a:noFill/>
              <a:ln w="9525" algn="in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36576" tIns="36576" rIns="36576" bIns="36576"/>
              <a:lstStyle/>
              <a:p>
                <a:endParaRPr lang="en-US" sz="1600"/>
              </a:p>
            </p:txBody>
          </p:sp>
          <p:sp>
            <p:nvSpPr>
              <p:cNvPr id="40005" name="Line 161"/>
              <p:cNvSpPr>
                <a:spLocks noChangeShapeType="1"/>
              </p:cNvSpPr>
              <p:nvPr/>
            </p:nvSpPr>
            <p:spPr bwMode="auto">
              <a:xfrm>
                <a:off x="109103775" y="107568150"/>
                <a:ext cx="0" cy="28080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36576" tIns="36576" rIns="36576" bIns="36576"/>
              <a:lstStyle/>
              <a:p>
                <a:endParaRPr lang="en-GB"/>
              </a:p>
            </p:txBody>
          </p:sp>
          <p:sp>
            <p:nvSpPr>
              <p:cNvPr id="40006" name="Line 162"/>
              <p:cNvSpPr>
                <a:spLocks noChangeShapeType="1"/>
              </p:cNvSpPr>
              <p:nvPr/>
            </p:nvSpPr>
            <p:spPr bwMode="auto">
              <a:xfrm>
                <a:off x="107699775" y="108972150"/>
                <a:ext cx="2808000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36576" tIns="36576" rIns="36576" bIns="36576"/>
              <a:lstStyle/>
              <a:p>
                <a:endParaRPr lang="en-GB"/>
              </a:p>
            </p:txBody>
          </p:sp>
        </p:grpSp>
      </p:grpSp>
      <p:pic>
        <p:nvPicPr>
          <p:cNvPr id="39961" name="Picture 163" descr="j0250221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5088" y="5084763"/>
            <a:ext cx="1201737" cy="9366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39962" name="Text Box 164"/>
          <p:cNvSpPr txBox="1">
            <a:spLocks noChangeArrowheads="1"/>
          </p:cNvSpPr>
          <p:nvPr/>
        </p:nvSpPr>
        <p:spPr bwMode="auto">
          <a:xfrm>
            <a:off x="3722688" y="6021388"/>
            <a:ext cx="1065212" cy="2095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old</a:t>
            </a:r>
            <a:endParaRPr lang="en-GB" sz="1600"/>
          </a:p>
        </p:txBody>
      </p:sp>
      <p:sp>
        <p:nvSpPr>
          <p:cNvPr id="39963" name="Text Box 165"/>
          <p:cNvSpPr txBox="1">
            <a:spLocks noChangeArrowheads="1"/>
          </p:cNvSpPr>
          <p:nvPr/>
        </p:nvSpPr>
        <p:spPr bwMode="auto">
          <a:xfrm>
            <a:off x="5162550" y="6021388"/>
            <a:ext cx="1065213" cy="2095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tidy</a:t>
            </a:r>
            <a:endParaRPr lang="en-GB" sz="1600"/>
          </a:p>
        </p:txBody>
      </p:sp>
      <p:sp>
        <p:nvSpPr>
          <p:cNvPr id="39964" name="Text Box 166"/>
          <p:cNvSpPr txBox="1">
            <a:spLocks noChangeArrowheads="1"/>
          </p:cNvSpPr>
          <p:nvPr/>
        </p:nvSpPr>
        <p:spPr bwMode="auto">
          <a:xfrm>
            <a:off x="6448425" y="4803775"/>
            <a:ext cx="1066800" cy="2095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tidy</a:t>
            </a:r>
            <a:endParaRPr lang="en-GB" sz="1600"/>
          </a:p>
        </p:txBody>
      </p:sp>
      <p:sp>
        <p:nvSpPr>
          <p:cNvPr id="39965" name="Text Box 167"/>
          <p:cNvSpPr txBox="1">
            <a:spLocks noChangeArrowheads="1"/>
          </p:cNvSpPr>
          <p:nvPr/>
        </p:nvSpPr>
        <p:spPr bwMode="auto">
          <a:xfrm>
            <a:off x="5045075" y="4797425"/>
            <a:ext cx="1065213" cy="2095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beautiful</a:t>
            </a:r>
            <a:endParaRPr lang="en-GB" sz="1600"/>
          </a:p>
        </p:txBody>
      </p:sp>
      <p:sp>
        <p:nvSpPr>
          <p:cNvPr id="39966" name="Text Box 168"/>
          <p:cNvSpPr txBox="1">
            <a:spLocks noChangeArrowheads="1"/>
          </p:cNvSpPr>
          <p:nvPr/>
        </p:nvSpPr>
        <p:spPr bwMode="auto">
          <a:xfrm>
            <a:off x="3640138" y="4797425"/>
            <a:ext cx="1066800" cy="2095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ugly</a:t>
            </a:r>
            <a:endParaRPr lang="en-GB" sz="1600"/>
          </a:p>
        </p:txBody>
      </p:sp>
      <p:sp>
        <p:nvSpPr>
          <p:cNvPr id="39967" name="Text Box 169"/>
          <p:cNvSpPr txBox="1">
            <a:spLocks noChangeArrowheads="1"/>
          </p:cNvSpPr>
          <p:nvPr/>
        </p:nvSpPr>
        <p:spPr bwMode="auto">
          <a:xfrm>
            <a:off x="7969250" y="6021388"/>
            <a:ext cx="1066800" cy="2095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small</a:t>
            </a:r>
            <a:endParaRPr lang="en-GB" sz="1600"/>
          </a:p>
        </p:txBody>
      </p:sp>
      <p:sp>
        <p:nvSpPr>
          <p:cNvPr id="39968" name="Text Box 170"/>
          <p:cNvSpPr txBox="1">
            <a:spLocks noChangeArrowheads="1"/>
          </p:cNvSpPr>
          <p:nvPr/>
        </p:nvSpPr>
        <p:spPr bwMode="auto">
          <a:xfrm>
            <a:off x="6565900" y="6021388"/>
            <a:ext cx="1066800" cy="2095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tiny</a:t>
            </a:r>
            <a:endParaRPr lang="en-GB" sz="1600"/>
          </a:p>
        </p:txBody>
      </p:sp>
      <p:sp>
        <p:nvSpPr>
          <p:cNvPr id="39969" name="Text Box 171"/>
          <p:cNvSpPr txBox="1">
            <a:spLocks noChangeArrowheads="1"/>
          </p:cNvSpPr>
          <p:nvPr/>
        </p:nvSpPr>
        <p:spPr bwMode="auto">
          <a:xfrm>
            <a:off x="7851775" y="4797425"/>
            <a:ext cx="1066800" cy="2095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66" charset="0"/>
              </a:rPr>
              <a:t>medium sized</a:t>
            </a:r>
            <a:endParaRPr lang="en-GB" sz="1600"/>
          </a:p>
        </p:txBody>
      </p:sp>
      <p:pic>
        <p:nvPicPr>
          <p:cNvPr id="39970" name="Picture 172" descr="pe05925_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24625" y="5203825"/>
            <a:ext cx="1190625" cy="7858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71" name="Picture 173" descr="j0197895[1]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94625" y="5157788"/>
            <a:ext cx="1168400" cy="7413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72" name="Picture 174" descr="j0361052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76850" y="5133975"/>
            <a:ext cx="892175" cy="8905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73" name="Picture 175" descr="j0229885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83200" y="3876675"/>
            <a:ext cx="1089025" cy="8477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74" name="Picture 176" descr="bd10710_[1]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84938" y="4013200"/>
            <a:ext cx="1065212" cy="8509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75" name="Picture 177" descr="j0215177[1]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20025" y="4005263"/>
            <a:ext cx="1112838" cy="7556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9976" name="Picture 178" descr="j0215471[1]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78288" y="3933825"/>
            <a:ext cx="709612" cy="7588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8" name="Group 179"/>
          <p:cNvGrpSpPr>
            <a:grpSpLocks/>
          </p:cNvGrpSpPr>
          <p:nvPr/>
        </p:nvGrpSpPr>
        <p:grpSpPr bwMode="auto">
          <a:xfrm>
            <a:off x="5003800" y="3284538"/>
            <a:ext cx="3486150" cy="579437"/>
            <a:chOff x="108706600" y="110960200"/>
            <a:chExt cx="3763147" cy="699493"/>
          </a:xfrm>
        </p:grpSpPr>
        <p:sp>
          <p:nvSpPr>
            <p:cNvPr id="39996" name="Text Box 180"/>
            <p:cNvSpPr txBox="1">
              <a:spLocks noChangeArrowheads="1"/>
            </p:cNvSpPr>
            <p:nvPr/>
          </p:nvSpPr>
          <p:spPr bwMode="auto">
            <a:xfrm>
              <a:off x="109534600" y="111356200"/>
              <a:ext cx="1152000" cy="25200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pPr algn="ctr"/>
              <a:r>
                <a:rPr lang="en-GB" sz="1600" b="1">
                  <a:solidFill>
                    <a:srgbClr val="000000"/>
                  </a:solidFill>
                  <a:latin typeface="Comic Sans MS" pitchFamily="66" charset="0"/>
                </a:rPr>
                <a:t>huge</a:t>
              </a:r>
              <a:endParaRPr lang="en-GB" sz="1600"/>
            </a:p>
          </p:txBody>
        </p:sp>
        <p:pic>
          <p:nvPicPr>
            <p:cNvPr id="39997" name="Picture 181" descr="an00711_[1]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08706600" y="110960200"/>
              <a:ext cx="235147" cy="267493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</p:spPr>
        </p:pic>
        <p:pic>
          <p:nvPicPr>
            <p:cNvPr id="39998" name="Picture 182" descr="an00711_[1]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12234600" y="111392200"/>
              <a:ext cx="235147" cy="267493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</p:spPr>
        </p:pic>
        <p:pic>
          <p:nvPicPr>
            <p:cNvPr id="39999" name="Picture 183" descr="j0215176[1]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10722600" y="111032200"/>
              <a:ext cx="458175" cy="594653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</p:spPr>
        </p:pic>
        <p:pic>
          <p:nvPicPr>
            <p:cNvPr id="40000" name="Picture 184" descr="j0290936[1]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08954400" y="111202443"/>
              <a:ext cx="288000" cy="246894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</p:spPr>
        </p:pic>
      </p:grpSp>
      <p:sp>
        <p:nvSpPr>
          <p:cNvPr id="39978" name="Rectangle 185"/>
          <p:cNvSpPr>
            <a:spLocks noChangeArrowheads="1"/>
          </p:cNvSpPr>
          <p:nvPr/>
        </p:nvSpPr>
        <p:spPr bwMode="auto">
          <a:xfrm>
            <a:off x="992188" y="4643438"/>
            <a:ext cx="950912" cy="1943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x-none" sz="2000">
                <a:cs typeface="Times New Roman" pitchFamily="18" charset="0"/>
              </a:rPr>
              <a:t>هُنَاكَ</a:t>
            </a:r>
            <a:endParaRPr lang="en-GB" sz="2000"/>
          </a:p>
          <a:p>
            <a:pPr algn="r"/>
            <a:r>
              <a:rPr lang="en-GB" sz="2000"/>
              <a:t> </a:t>
            </a:r>
            <a:r>
              <a:rPr lang="x-none" sz="2000">
                <a:cs typeface="Times New Roman" pitchFamily="18" charset="0"/>
              </a:rPr>
              <a:t>أَيْضا</a:t>
            </a:r>
          </a:p>
          <a:p>
            <a:pPr algn="r"/>
            <a:r>
              <a:rPr lang="x-none" sz="2000">
                <a:cs typeface="Times New Roman" pitchFamily="18" charset="0"/>
              </a:rPr>
              <a:t>مَطْبَخ</a:t>
            </a:r>
            <a:endParaRPr lang="en-GB" sz="2000"/>
          </a:p>
          <a:p>
            <a:pPr algn="r"/>
            <a:r>
              <a:rPr lang="x-none" sz="2000">
                <a:cs typeface="Times New Roman" pitchFamily="18" charset="0"/>
              </a:rPr>
              <a:t>غرفَة الطَّعَام</a:t>
            </a:r>
            <a:endParaRPr lang="en-GB" sz="2000"/>
          </a:p>
          <a:p>
            <a:pPr algn="r"/>
            <a:endParaRPr lang="en-GB" sz="2000"/>
          </a:p>
        </p:txBody>
      </p:sp>
      <p:sp>
        <p:nvSpPr>
          <p:cNvPr id="39979" name="Rectangle 186"/>
          <p:cNvSpPr>
            <a:spLocks noChangeArrowheads="1"/>
          </p:cNvSpPr>
          <p:nvPr/>
        </p:nvSpPr>
        <p:spPr bwMode="auto">
          <a:xfrm>
            <a:off x="1079500" y="2565400"/>
            <a:ext cx="1155700" cy="19446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x-none" sz="2000">
                <a:cs typeface="Times New Roman" pitchFamily="18" charset="0"/>
              </a:rPr>
              <a:t>أنيق</a:t>
            </a:r>
            <a:endParaRPr lang="en-GB" sz="2000"/>
          </a:p>
          <a:p>
            <a:pPr algn="r"/>
            <a:r>
              <a:rPr lang="x-none" sz="2000">
                <a:cs typeface="Times New Roman" pitchFamily="18" charset="0"/>
              </a:rPr>
              <a:t>جديد</a:t>
            </a:r>
            <a:endParaRPr lang="en-GB" sz="2000"/>
          </a:p>
          <a:p>
            <a:pPr algn="r"/>
            <a:r>
              <a:rPr lang="x-none" sz="2000">
                <a:cs typeface="Times New Roman" pitchFamily="18" charset="0"/>
              </a:rPr>
              <a:t>غيرمرتب</a:t>
            </a:r>
            <a:endParaRPr lang="en-GB" sz="2000"/>
          </a:p>
          <a:p>
            <a:pPr algn="r"/>
            <a:r>
              <a:rPr lang="x-none" sz="2000">
                <a:cs typeface="Times New Roman" pitchFamily="18" charset="0"/>
              </a:rPr>
              <a:t>أحب</a:t>
            </a:r>
            <a:endParaRPr lang="en-GB" sz="2000"/>
          </a:p>
          <a:p>
            <a:pPr algn="r"/>
            <a:r>
              <a:rPr lang="x-none" sz="2000">
                <a:cs typeface="Times New Roman" pitchFamily="18" charset="0"/>
              </a:rPr>
              <a:t>أكره</a:t>
            </a:r>
            <a:endParaRPr lang="en-GB" sz="2000"/>
          </a:p>
        </p:txBody>
      </p:sp>
      <p:sp>
        <p:nvSpPr>
          <p:cNvPr id="39980" name="Rectangle 187"/>
          <p:cNvSpPr>
            <a:spLocks noChangeArrowheads="1"/>
          </p:cNvSpPr>
          <p:nvPr/>
        </p:nvSpPr>
        <p:spPr bwMode="auto">
          <a:xfrm>
            <a:off x="1497013" y="206375"/>
            <a:ext cx="950912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x-none" sz="2000">
                <a:cs typeface="Times New Roman" pitchFamily="18" charset="0"/>
              </a:rPr>
              <a:t>الجُلُوس</a:t>
            </a:r>
            <a:endParaRPr lang="en-GB" sz="2000"/>
          </a:p>
          <a:p>
            <a:pPr algn="r"/>
            <a:r>
              <a:rPr lang="x-none" sz="2000">
                <a:cs typeface="Times New Roman" pitchFamily="18" charset="0"/>
              </a:rPr>
              <a:t>مَكْتَب</a:t>
            </a:r>
            <a:endParaRPr lang="en-GB" sz="2000"/>
          </a:p>
          <a:p>
            <a:pPr algn="r"/>
            <a:r>
              <a:rPr lang="en-GB" sz="2000"/>
              <a:t> </a:t>
            </a:r>
            <a:r>
              <a:rPr lang="x-none" sz="2000">
                <a:cs typeface="Times New Roman" pitchFamily="18" charset="0"/>
              </a:rPr>
              <a:t>كَبيرٌ</a:t>
            </a:r>
            <a:endParaRPr lang="en-GB" sz="2000"/>
          </a:p>
          <a:p>
            <a:pPr algn="r"/>
            <a:r>
              <a:rPr lang="x-none" sz="2000">
                <a:cs typeface="Times New Roman" pitchFamily="18" charset="0"/>
              </a:rPr>
              <a:t>جَمِيلٌ</a:t>
            </a:r>
            <a:endParaRPr lang="en-GB" sz="2000"/>
          </a:p>
          <a:p>
            <a:pPr algn="r"/>
            <a:r>
              <a:rPr lang="x-none" sz="2000">
                <a:cs typeface="Times New Roman" pitchFamily="18" charset="0"/>
              </a:rPr>
              <a:t>وَ</a:t>
            </a:r>
            <a:endParaRPr lang="en-GB" sz="2000"/>
          </a:p>
          <a:p>
            <a:pPr algn="r"/>
            <a:r>
              <a:rPr lang="x-none" sz="2000">
                <a:cs typeface="Times New Roman" pitchFamily="18" charset="0"/>
              </a:rPr>
              <a:t>مُرِيحٌ</a:t>
            </a:r>
            <a:r>
              <a:rPr lang="en-GB" sz="2000"/>
              <a:t> </a:t>
            </a:r>
          </a:p>
          <a:p>
            <a:pPr algn="r"/>
            <a:endParaRPr lang="en-GB" sz="2000"/>
          </a:p>
        </p:txBody>
      </p:sp>
      <p:sp>
        <p:nvSpPr>
          <p:cNvPr id="39981" name="Rectangle 188"/>
          <p:cNvSpPr>
            <a:spLocks noChangeArrowheads="1"/>
          </p:cNvSpPr>
          <p:nvPr/>
        </p:nvSpPr>
        <p:spPr bwMode="auto">
          <a:xfrm>
            <a:off x="2719388" y="4643438"/>
            <a:ext cx="950912" cy="1943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x-none" sz="2000">
                <a:cs typeface="Times New Roman" pitchFamily="18" charset="0"/>
              </a:rPr>
              <a:t>صغير</a:t>
            </a:r>
            <a:endParaRPr lang="en-GB" sz="2000"/>
          </a:p>
          <a:p>
            <a:pPr algn="r"/>
            <a:r>
              <a:rPr lang="x-none" sz="2000">
                <a:cs typeface="Times New Roman" pitchFamily="18" charset="0"/>
              </a:rPr>
              <a:t>ضخم</a:t>
            </a:r>
            <a:endParaRPr lang="en-GB" sz="2000"/>
          </a:p>
          <a:p>
            <a:pPr algn="r"/>
            <a:r>
              <a:rPr lang="x-none" sz="2000">
                <a:cs typeface="Times New Roman" pitchFamily="18" charset="0"/>
              </a:rPr>
              <a:t>أحمر</a:t>
            </a:r>
            <a:endParaRPr lang="en-GB" sz="2000"/>
          </a:p>
          <a:p>
            <a:pPr algn="r"/>
            <a:r>
              <a:rPr lang="x-none" sz="2000">
                <a:cs typeface="Times New Roman" pitchFamily="18" charset="0"/>
              </a:rPr>
              <a:t>قديم</a:t>
            </a:r>
            <a:endParaRPr lang="en-GB" sz="2000"/>
          </a:p>
          <a:p>
            <a:pPr algn="r"/>
            <a:r>
              <a:rPr lang="x-none" sz="2000">
                <a:cs typeface="Times New Roman" pitchFamily="18" charset="0"/>
              </a:rPr>
              <a:t>كبير</a:t>
            </a:r>
            <a:endParaRPr lang="en-GB" sz="2000"/>
          </a:p>
        </p:txBody>
      </p:sp>
      <p:sp>
        <p:nvSpPr>
          <p:cNvPr id="39982" name="Rectangle 189"/>
          <p:cNvSpPr>
            <a:spLocks noChangeArrowheads="1"/>
          </p:cNvSpPr>
          <p:nvPr/>
        </p:nvSpPr>
        <p:spPr bwMode="auto">
          <a:xfrm>
            <a:off x="71438" y="4643438"/>
            <a:ext cx="1152525" cy="1943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GB" sz="2000">
                <a:cs typeface="Times New Roman" pitchFamily="18" charset="0"/>
              </a:rPr>
              <a:t>There Also</a:t>
            </a:r>
            <a:endParaRPr lang="en-GB" sz="2000"/>
          </a:p>
          <a:p>
            <a:pPr algn="r"/>
            <a:r>
              <a:rPr lang="en-GB" sz="2000"/>
              <a:t>Kitchen</a:t>
            </a:r>
          </a:p>
          <a:p>
            <a:pPr algn="r"/>
            <a:r>
              <a:rPr lang="en-GB" sz="2000"/>
              <a:t>Room</a:t>
            </a:r>
          </a:p>
          <a:p>
            <a:pPr algn="r"/>
            <a:r>
              <a:rPr lang="en-GB" sz="2000"/>
              <a:t>Dining </a:t>
            </a:r>
          </a:p>
        </p:txBody>
      </p:sp>
      <p:sp>
        <p:nvSpPr>
          <p:cNvPr id="39983" name="Rectangle 190"/>
          <p:cNvSpPr>
            <a:spLocks noChangeArrowheads="1"/>
          </p:cNvSpPr>
          <p:nvPr/>
        </p:nvSpPr>
        <p:spPr bwMode="auto">
          <a:xfrm>
            <a:off x="1963738" y="4643438"/>
            <a:ext cx="950912" cy="1943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GB" sz="2000">
                <a:cs typeface="Times New Roman" pitchFamily="18" charset="0"/>
              </a:rPr>
              <a:t>Small  huge</a:t>
            </a:r>
            <a:endParaRPr lang="en-GB" sz="2000"/>
          </a:p>
          <a:p>
            <a:pPr algn="r"/>
            <a:r>
              <a:rPr lang="en-GB" sz="2000"/>
              <a:t> </a:t>
            </a:r>
            <a:r>
              <a:rPr lang="en-GB" sz="2000">
                <a:cs typeface="Times New Roman" pitchFamily="18" charset="0"/>
              </a:rPr>
              <a:t>red</a:t>
            </a:r>
            <a:endParaRPr lang="en-GB" sz="2000"/>
          </a:p>
          <a:p>
            <a:pPr algn="r"/>
            <a:r>
              <a:rPr lang="en-GB" sz="2000">
                <a:cs typeface="Times New Roman" pitchFamily="18" charset="0"/>
              </a:rPr>
              <a:t>old</a:t>
            </a:r>
            <a:endParaRPr lang="en-GB" sz="2000"/>
          </a:p>
          <a:p>
            <a:pPr algn="r"/>
            <a:r>
              <a:rPr lang="en-GB" sz="2000">
                <a:cs typeface="Times New Roman" pitchFamily="18" charset="0"/>
              </a:rPr>
              <a:t>big</a:t>
            </a:r>
            <a:endParaRPr lang="en-GB" sz="2000"/>
          </a:p>
          <a:p>
            <a:pPr algn="r"/>
            <a:endParaRPr lang="en-GB" sz="2000"/>
          </a:p>
        </p:txBody>
      </p:sp>
      <p:sp>
        <p:nvSpPr>
          <p:cNvPr id="39984" name="Rectangle 191"/>
          <p:cNvSpPr>
            <a:spLocks noChangeArrowheads="1"/>
          </p:cNvSpPr>
          <p:nvPr/>
        </p:nvSpPr>
        <p:spPr bwMode="auto">
          <a:xfrm>
            <a:off x="76200" y="2565400"/>
            <a:ext cx="1079500" cy="19446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GB" sz="2000">
                <a:cs typeface="Times New Roman" pitchFamily="18" charset="0"/>
              </a:rPr>
              <a:t>Smart  </a:t>
            </a:r>
            <a:endParaRPr lang="en-GB" sz="2000"/>
          </a:p>
          <a:p>
            <a:pPr algn="r"/>
            <a:r>
              <a:rPr lang="en-GB" sz="2000"/>
              <a:t> </a:t>
            </a:r>
            <a:r>
              <a:rPr lang="en-GB" sz="2000">
                <a:cs typeface="Times New Roman" pitchFamily="18" charset="0"/>
              </a:rPr>
              <a:t>New</a:t>
            </a:r>
            <a:endParaRPr lang="en-GB" sz="2000"/>
          </a:p>
          <a:p>
            <a:pPr algn="r"/>
            <a:r>
              <a:rPr lang="en-GB" sz="2000">
                <a:cs typeface="Times New Roman" pitchFamily="18" charset="0"/>
              </a:rPr>
              <a:t>Untidy</a:t>
            </a:r>
            <a:endParaRPr lang="en-GB" sz="2000"/>
          </a:p>
          <a:p>
            <a:pPr algn="r"/>
            <a:r>
              <a:rPr lang="en-GB" sz="2000">
                <a:cs typeface="Times New Roman" pitchFamily="18" charset="0"/>
              </a:rPr>
              <a:t>I like</a:t>
            </a:r>
          </a:p>
          <a:p>
            <a:pPr algn="r"/>
            <a:r>
              <a:rPr lang="en-GB" sz="2000">
                <a:cs typeface="Times New Roman" pitchFamily="18" charset="0"/>
              </a:rPr>
              <a:t>I hate</a:t>
            </a:r>
            <a:endParaRPr lang="en-GB" sz="2000"/>
          </a:p>
          <a:p>
            <a:pPr algn="r"/>
            <a:endParaRPr lang="en-GB" sz="2000"/>
          </a:p>
        </p:txBody>
      </p:sp>
      <p:sp>
        <p:nvSpPr>
          <p:cNvPr id="39985" name="Rectangle 192"/>
          <p:cNvSpPr>
            <a:spLocks noChangeArrowheads="1"/>
          </p:cNvSpPr>
          <p:nvPr/>
        </p:nvSpPr>
        <p:spPr bwMode="auto">
          <a:xfrm>
            <a:off x="71438" y="206375"/>
            <a:ext cx="1512887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GB" sz="2000">
                <a:cs typeface="Times New Roman" pitchFamily="18" charset="0"/>
              </a:rPr>
              <a:t>Sitting  </a:t>
            </a:r>
            <a:endParaRPr lang="en-GB" sz="2000"/>
          </a:p>
          <a:p>
            <a:pPr algn="r"/>
            <a:r>
              <a:rPr lang="en-GB" sz="2000"/>
              <a:t> </a:t>
            </a:r>
            <a:r>
              <a:rPr lang="en-GB" sz="2000">
                <a:cs typeface="Times New Roman" pitchFamily="18" charset="0"/>
              </a:rPr>
              <a:t>Office</a:t>
            </a:r>
            <a:endParaRPr lang="en-GB" sz="2000"/>
          </a:p>
          <a:p>
            <a:pPr algn="r"/>
            <a:r>
              <a:rPr lang="en-GB" sz="2000">
                <a:cs typeface="Times New Roman" pitchFamily="18" charset="0"/>
              </a:rPr>
              <a:t>Big</a:t>
            </a:r>
            <a:endParaRPr lang="en-GB" sz="2000"/>
          </a:p>
          <a:p>
            <a:pPr algn="r"/>
            <a:r>
              <a:rPr lang="en-GB" sz="2000">
                <a:cs typeface="Times New Roman" pitchFamily="18" charset="0"/>
              </a:rPr>
              <a:t>Beautiful</a:t>
            </a:r>
          </a:p>
          <a:p>
            <a:pPr algn="r"/>
            <a:r>
              <a:rPr lang="en-GB" sz="2000">
                <a:cs typeface="Times New Roman" pitchFamily="18" charset="0"/>
              </a:rPr>
              <a:t>And</a:t>
            </a:r>
          </a:p>
          <a:p>
            <a:pPr algn="r"/>
            <a:r>
              <a:rPr lang="en-GB" sz="2000">
                <a:cs typeface="Times New Roman" pitchFamily="18" charset="0"/>
              </a:rPr>
              <a:t>Comfortable</a:t>
            </a:r>
            <a:endParaRPr lang="en-GB" sz="2000"/>
          </a:p>
          <a:p>
            <a:pPr algn="r"/>
            <a:endParaRPr lang="en-GB" sz="2000"/>
          </a:p>
        </p:txBody>
      </p:sp>
      <p:sp>
        <p:nvSpPr>
          <p:cNvPr id="39986" name="Text Box 38"/>
          <p:cNvSpPr txBox="1">
            <a:spLocks noChangeArrowheads="1"/>
          </p:cNvSpPr>
          <p:nvPr/>
        </p:nvSpPr>
        <p:spPr bwMode="auto">
          <a:xfrm rot="-737391">
            <a:off x="2519363" y="782638"/>
            <a:ext cx="1376362" cy="5238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r>
              <a:rPr lang="en-GB" sz="2000" b="1">
                <a:latin typeface="Comic Sans MS" pitchFamily="66" charset="0"/>
              </a:rPr>
              <a:t>House A</a:t>
            </a:r>
            <a:endParaRPr lang="en-GB" sz="2000" b="1"/>
          </a:p>
        </p:txBody>
      </p:sp>
      <p:sp>
        <p:nvSpPr>
          <p:cNvPr id="39987" name="Text Box 38"/>
          <p:cNvSpPr txBox="1">
            <a:spLocks noChangeArrowheads="1"/>
          </p:cNvSpPr>
          <p:nvPr/>
        </p:nvSpPr>
        <p:spPr bwMode="auto">
          <a:xfrm rot="-737391">
            <a:off x="2290763" y="3602038"/>
            <a:ext cx="1677987" cy="492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r>
              <a:rPr lang="en-GB" sz="2000" b="1">
                <a:latin typeface="Comic Sans MS" pitchFamily="66" charset="0"/>
              </a:rPr>
              <a:t>House B</a:t>
            </a:r>
            <a:endParaRPr lang="en-GB" sz="2000" b="1"/>
          </a:p>
        </p:txBody>
      </p:sp>
      <p:sp>
        <p:nvSpPr>
          <p:cNvPr id="75" name="Isosceles Triangle 74"/>
          <p:cNvSpPr/>
          <p:nvPr/>
        </p:nvSpPr>
        <p:spPr>
          <a:xfrm>
            <a:off x="71438" y="-71438"/>
            <a:ext cx="3500437" cy="6572251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/>
          </a:p>
        </p:txBody>
      </p:sp>
      <p:pic>
        <p:nvPicPr>
          <p:cNvPr id="76" name="Picture 150" descr="an00711_[1]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29438" y="1000125"/>
            <a:ext cx="928687" cy="10620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77" name="Multiply 76"/>
          <p:cNvSpPr/>
          <p:nvPr/>
        </p:nvSpPr>
        <p:spPr>
          <a:xfrm>
            <a:off x="8001000" y="4929188"/>
            <a:ext cx="857250" cy="1428750"/>
          </a:xfrm>
          <a:prstGeom prst="mathMultiply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78" name="AutoShape 2"/>
          <p:cNvSpPr>
            <a:spLocks noChangeArrowheads="1"/>
          </p:cNvSpPr>
          <p:nvPr/>
        </p:nvSpPr>
        <p:spPr bwMode="auto">
          <a:xfrm>
            <a:off x="5214938" y="857250"/>
            <a:ext cx="1098550" cy="866775"/>
          </a:xfrm>
          <a:prstGeom prst="star5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GB" sz="1600" i="1">
              <a:latin typeface="Arial" charset="0"/>
            </a:endParaRPr>
          </a:p>
        </p:txBody>
      </p:sp>
      <p:sp>
        <p:nvSpPr>
          <p:cNvPr id="79" name="AutoShape 6"/>
          <p:cNvSpPr>
            <a:spLocks noChangeArrowheads="1"/>
          </p:cNvSpPr>
          <p:nvPr/>
        </p:nvSpPr>
        <p:spPr bwMode="auto">
          <a:xfrm>
            <a:off x="7429500" y="2214563"/>
            <a:ext cx="1098550" cy="866775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GB" sz="1600" i="1">
              <a:latin typeface="Arial" charset="0"/>
            </a:endParaRPr>
          </a:p>
        </p:txBody>
      </p:sp>
      <p:sp>
        <p:nvSpPr>
          <p:cNvPr id="80" name="AutoShape 9"/>
          <p:cNvSpPr>
            <a:spLocks noChangeArrowheads="1"/>
          </p:cNvSpPr>
          <p:nvPr/>
        </p:nvSpPr>
        <p:spPr bwMode="auto">
          <a:xfrm>
            <a:off x="4143375" y="4000500"/>
            <a:ext cx="1098550" cy="866775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GB" sz="1600" i="1">
              <a:latin typeface="Arial" charset="0"/>
            </a:endParaRPr>
          </a:p>
        </p:txBody>
      </p:sp>
      <p:pic>
        <p:nvPicPr>
          <p:cNvPr id="45129" name="Picture 73" descr="\\psf\Host\Users\louischerkaoui26\Desktop\Screen shot 2011-03-09 at 23.22.36.png"/>
          <p:cNvPicPr>
            <a:picLocks noChangeAspect="1" noChangeArrowheads="1"/>
          </p:cNvPicPr>
          <p:nvPr/>
        </p:nvPicPr>
        <p:blipFill>
          <a:blip r:embed="rId15" cstate="print"/>
          <a:srcRect l="42969" t="45000" r="13281" b="16251"/>
          <a:stretch>
            <a:fillRect/>
          </a:stretch>
        </p:blipFill>
        <p:spPr bwMode="auto">
          <a:xfrm>
            <a:off x="3594100" y="3429000"/>
            <a:ext cx="5549900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130" name="Picture 74" descr="\\psf\Host\Users\louischerkaoui26\Desktop\Screen shot 2011-03-09 at 23.22.36.png"/>
          <p:cNvPicPr>
            <a:picLocks noChangeAspect="1" noChangeArrowheads="1"/>
          </p:cNvPicPr>
          <p:nvPr/>
        </p:nvPicPr>
        <p:blipFill>
          <a:blip r:embed="rId15" cstate="print"/>
          <a:srcRect l="43750" t="3751" r="14063" b="57500"/>
          <a:stretch>
            <a:fillRect/>
          </a:stretch>
        </p:blipFill>
        <p:spPr bwMode="auto">
          <a:xfrm>
            <a:off x="3505200" y="0"/>
            <a:ext cx="5357813" cy="307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8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7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7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7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5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5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ri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5332203" y="6362164"/>
            <a:ext cx="31282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GB" sz="2800" b="1" dirty="0" smtClean="0">
                <a:latin typeface="Calibri" pitchFamily="34" charset="0"/>
                <a:ea typeface="MS PGothic" pitchFamily="34" charset="-128"/>
              </a:rPr>
              <a:t>Arabic homes: </a:t>
            </a:r>
            <a:r>
              <a:rPr lang="en-GB" sz="2800" b="1" dirty="0" err="1" smtClean="0">
                <a:latin typeface="Calibri" pitchFamily="34" charset="0"/>
                <a:ea typeface="MS PGothic" pitchFamily="34" charset="-128"/>
              </a:rPr>
              <a:t>Ryad</a:t>
            </a:r>
            <a:endParaRPr lang="en-GB" sz="2800" b="1" dirty="0">
              <a:latin typeface="Calibri" pitchFamily="34" charset="0"/>
              <a:ea typeface="MS PGothic" pitchFamily="34" charset="-128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0" y="0"/>
            <a:ext cx="4038600" cy="785813"/>
          </a:xfrm>
          <a:prstGeom prst="rect">
            <a:avLst/>
          </a:prstGeom>
          <a:solidFill>
            <a:schemeClr val="tx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GB" sz="4800" b="1" dirty="0" smtClean="0">
                <a:solidFill>
                  <a:srgbClr val="FFFFFF"/>
                </a:solidFill>
                <a:latin typeface="Calibri" pitchFamily="34" charset="0"/>
                <a:ea typeface="MS PGothic" pitchFamily="34" charset="-128"/>
              </a:rPr>
              <a:t>British homes.</a:t>
            </a:r>
            <a:endParaRPr lang="en-GB" sz="4800" b="1" dirty="0">
              <a:solidFill>
                <a:srgbClr val="FFFFFF"/>
              </a:solidFill>
              <a:latin typeface="Calibri" pitchFamily="34" charset="0"/>
              <a:ea typeface="MS PGothic" pitchFamily="34" charset="-128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tcherkaoui\Pictures\Morocco summer 09\P10002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</p:pic>
      <p:sp>
        <p:nvSpPr>
          <p:cNvPr id="43013" name="Text Box 7"/>
          <p:cNvSpPr txBox="1">
            <a:spLocks noChangeArrowheads="1"/>
          </p:cNvSpPr>
          <p:nvPr/>
        </p:nvSpPr>
        <p:spPr bwMode="auto">
          <a:xfrm>
            <a:off x="0" y="6248400"/>
            <a:ext cx="28654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 err="1"/>
              <a:t>Chefchaouen</a:t>
            </a:r>
            <a:r>
              <a:rPr lang="en-US" sz="3200" b="1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5638800" y="228600"/>
            <a:ext cx="15162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 smtClean="0">
                <a:latin typeface="Calibri" pitchFamily="34" charset="0"/>
                <a:ea typeface="MS PGothic" pitchFamily="34" charset="-128"/>
              </a:rPr>
              <a:t>Homes </a:t>
            </a:r>
            <a:endParaRPr lang="en-US" sz="3600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moroccan1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100"/>
            <a:ext cx="9144000" cy="681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4044027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GB" sz="3300" b="1" dirty="0" smtClean="0">
                <a:solidFill>
                  <a:srgbClr val="FFFFFF"/>
                </a:solidFill>
                <a:latin typeface="Calibri" pitchFamily="34" charset="0"/>
                <a:ea typeface="MS PGothic" pitchFamily="34" charset="-128"/>
              </a:rPr>
              <a:t>Bathrooms: </a:t>
            </a:r>
            <a:r>
              <a:rPr lang="en-GB" sz="3300" b="1" dirty="0" err="1" smtClean="0">
                <a:solidFill>
                  <a:srgbClr val="FFFFFF"/>
                </a:solidFill>
                <a:latin typeface="Calibri" pitchFamily="34" charset="0"/>
                <a:ea typeface="MS PGothic" pitchFamily="34" charset="-128"/>
              </a:rPr>
              <a:t>Hammam</a:t>
            </a:r>
            <a:endParaRPr lang="en-GB" sz="3300" b="1" dirty="0">
              <a:solidFill>
                <a:srgbClr val="FFFFFF"/>
              </a:solidFill>
              <a:latin typeface="Calibri" pitchFamily="34" charset="0"/>
              <a:ea typeface="MS PGothic" pitchFamily="34" charset="-128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Bathroom desig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90" name="Rectangle 3"/>
          <p:cNvSpPr>
            <a:spLocks noChangeArrowheads="1"/>
          </p:cNvSpPr>
          <p:nvPr/>
        </p:nvSpPr>
        <p:spPr bwMode="auto">
          <a:xfrm>
            <a:off x="0" y="4038600"/>
            <a:ext cx="6553200" cy="27432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2800" b="1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Other ideas for comparison</a:t>
            </a:r>
          </a:p>
          <a:p>
            <a:r>
              <a:rPr lang="en-GB" sz="240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Police uniform</a:t>
            </a:r>
          </a:p>
          <a:p>
            <a:r>
              <a:rPr lang="en-GB" sz="240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Nurses uniform</a:t>
            </a:r>
          </a:p>
          <a:p>
            <a:r>
              <a:rPr lang="en-GB" sz="240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Schools</a:t>
            </a:r>
          </a:p>
          <a:p>
            <a:r>
              <a:rPr lang="en-GB" sz="240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Streets</a:t>
            </a:r>
          </a:p>
          <a:p>
            <a:r>
              <a:rPr lang="en-GB" sz="240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Public buses</a:t>
            </a:r>
          </a:p>
          <a:p>
            <a:r>
              <a:rPr lang="en-GB" sz="240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Taxis in different Arab cities vs London taxi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3677246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GB" sz="3300" b="1" dirty="0" smtClean="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Western bathrooms</a:t>
            </a:r>
            <a:endParaRPr lang="en-GB" sz="3300" b="1" dirty="0">
              <a:solidFill>
                <a:srgbClr val="000000"/>
              </a:solidFill>
              <a:latin typeface="Calibri" pitchFamily="34" charset="0"/>
              <a:ea typeface="MS PGothic" pitchFamily="34" charset="-128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165</Words>
  <Application>Microsoft Macintosh PowerPoint</Application>
  <PresentationFormat>On-screen Show (4:3)</PresentationFormat>
  <Paragraphs>94</Paragraphs>
  <Slides>8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Teacher</dc:creator>
  <cp:lastModifiedBy>Taoufiq Cherkaoui</cp:lastModifiedBy>
  <cp:revision>120</cp:revision>
  <dcterms:created xsi:type="dcterms:W3CDTF">2015-03-27T11:52:05Z</dcterms:created>
  <dcterms:modified xsi:type="dcterms:W3CDTF">2015-03-27T11:52:39Z</dcterms:modified>
</cp:coreProperties>
</file>