
<file path=[Content_Types].xml><?xml version="1.0" encoding="utf-8"?>
<Types xmlns="http://schemas.openxmlformats.org/package/2006/content-types">
  <Default Extension="rels" ContentType="application/vnd.openxmlformats-package.relationships+xml"/>
  <Override PartName="/ppt/slideLayouts/slideLayout1.xml" ContentType="application/vnd.openxmlformats-officedocument.presentationml.slideLayout+xml"/>
  <Default Extension="png" ContentType="image/png"/>
  <Default Extension="jpeg" ContentType="image/jpeg"/>
  <Default Extension="xml" ContentType="application/xml"/>
  <Override PartName="/ppt/slides/slide9.xml" ContentType="application/vnd.openxmlformats-officedocument.presentationml.slide+xml"/>
  <Override PartName="/ppt/notesSlides/notesSlide3.xml" ContentType="application/vnd.openxmlformats-officedocument.presentationml.notesSlide+xml"/>
  <Override PartName="/ppt/tableStyles.xml" ContentType="application/vnd.openxmlformats-officedocument.presentationml.tableStyles+xml"/>
  <Override PartName="/ppt/slideLayouts/slideLayout8.xml" ContentType="application/vnd.openxmlformats-officedocument.presentationml.slideLayout+xml"/>
  <Override PartName="/ppt/slides/slide7.xml" ContentType="application/vnd.openxmlformats-officedocument.presentationml.slide+xml"/>
  <Override PartName="/ppt/notesSlides/notesSlide1.xml" ContentType="application/vnd.openxmlformats-officedocument.presentationml.notesSlide+xml"/>
  <Override PartName="/ppt/slideLayouts/slideLayout6.xml" ContentType="application/vnd.openxmlformats-officedocument.presentationml.slideLayout+xml"/>
  <Override PartName="/ppt/slides/slide5.xml" ContentType="application/vnd.openxmlformats-officedocument.presentationml.slide+xml"/>
  <Override PartName="/ppt/theme/theme2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10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Default Extension="bin" ContentType="application/vnd.openxmlformats-officedocument.presentationml.printerSettings"/>
  <Override PartName="/ppt/slides/slide10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8.xml" ContentType="application/vnd.openxmlformats-officedocument.presentationml.slide+xml"/>
  <Override PartName="/ppt/presentation.xml" ContentType="application/vnd.openxmlformats-officedocument.presentationml.presentation.main+xml"/>
  <Override PartName="/ppt/notesSlides/notesSlide2.xml" ContentType="application/vnd.openxmlformats-officedocument.presentationml.notesSlide+xml"/>
  <Override PartName="/ppt/slideLayouts/slideLayout7.xml" ContentType="application/vnd.openxmlformats-officedocument.presentationml.slideLayout+xml"/>
  <Override PartName="/ppt/slides/slide6.xml" ContentType="application/vnd.openxmlformats-officedocument.presentationml.slide+xml"/>
  <Default Extension="vml" ContentType="application/vnd.openxmlformats-officedocument.vmlDrawing"/>
  <Override PartName="/ppt/notesMasters/notesMaster1.xml" ContentType="application/vnd.openxmlformats-officedocument.presentationml.notesMaster+xml"/>
  <Default Extension="gif" ContentType="image/gif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slideLayouts/slideLayout3.xml" ContentType="application/vnd.openxmlformats-officedocument.presentationml.slideLayout+xml"/>
  <Override PartName="/ppt/slides/slide2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>
  <p:sldMasterIdLst>
    <p:sldMasterId id="2147483648" r:id="rId1"/>
  </p:sldMasterIdLst>
  <p:notesMasterIdLst>
    <p:notesMasterId r:id="rId12"/>
  </p:notesMasterIdLst>
  <p:sldIdLst>
    <p:sldId id="283" r:id="rId2"/>
    <p:sldId id="284" r:id="rId3"/>
    <p:sldId id="285" r:id="rId4"/>
    <p:sldId id="286" r:id="rId5"/>
    <p:sldId id="386" r:id="rId6"/>
    <p:sldId id="289" r:id="rId7"/>
    <p:sldId id="290" r:id="rId8"/>
    <p:sldId id="384" r:id="rId9"/>
    <p:sldId id="291" r:id="rId10"/>
    <p:sldId id="371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>
    <p:restoredLeft sz="22521" autoAdjust="0"/>
    <p:restoredTop sz="94624" autoAdjust="0"/>
  </p:normalViewPr>
  <p:slideViewPr>
    <p:cSldViewPr>
      <p:cViewPr>
        <p:scale>
          <a:sx n="66" d="100"/>
          <a:sy n="66" d="100"/>
        </p:scale>
        <p:origin x="-1776" y="-10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541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interSettings" Target="printerSettings/printerSettings1.bin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205868-8EAD-4444-BCD1-CE261FBF831E}" type="datetimeFigureOut">
              <a:rPr lang="en-GB" smtClean="0"/>
              <a:pPr/>
              <a:t>3/27/15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232F6D-653F-42BB-8EB3-7979B1021524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7388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613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8047" y="4344316"/>
            <a:ext cx="5481909" cy="4112969"/>
          </a:xfrm>
          <a:noFill/>
        </p:spPr>
        <p:txBody>
          <a:bodyPr lIns="91367" tIns="45683" rIns="91367" bIns="45683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493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/>
          </a:p>
        </p:txBody>
      </p:sp>
      <p:sp>
        <p:nvSpPr>
          <p:cNvPr id="1249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48AD17A-6B5D-4225-8B94-CF1BECF4B733}" type="slidenum">
              <a:rPr lang="en-US" smtClean="0">
                <a:latin typeface="Times New Roman" pitchFamily="18" charset="0"/>
                <a:ea typeface="MS PGothic" pitchFamily="34" charset="-128"/>
              </a:rPr>
              <a:pPr/>
              <a:t>6</a:t>
            </a:fld>
            <a:endParaRPr lang="en-US" smtClean="0">
              <a:latin typeface="Times New Roman" pitchFamily="18" charset="0"/>
              <a:ea typeface="MS PGothic" pitchFamily="34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1F0689C-2222-4593-8DDC-204D59F8AF48}" type="slidenum">
              <a:rPr lang="en-GB" smtClean="0">
                <a:latin typeface="Arial" pitchFamily="34" charset="0"/>
              </a:rPr>
              <a:pPr/>
              <a:t>8</a:t>
            </a:fld>
            <a:endParaRPr lang="en-GB" smtClean="0">
              <a:latin typeface="Arial" pitchFamily="34" charset="0"/>
            </a:endParaRPr>
          </a:p>
        </p:txBody>
      </p:sp>
      <p:sp>
        <p:nvSpPr>
          <p:cNvPr id="195587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5588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>
              <a:latin typeface="Arial" pitchFamily="34" charset="0"/>
            </a:endParaRPr>
          </a:p>
        </p:txBody>
      </p:sp>
      <p:sp>
        <p:nvSpPr>
          <p:cNvPr id="195589" name="Slide Number Placeholder 3"/>
          <p:cNvSpPr txBox="1">
            <a:spLocks noGrp="1"/>
          </p:cNvSpPr>
          <p:nvPr/>
        </p:nvSpPr>
        <p:spPr bwMode="auto">
          <a:xfrm>
            <a:off x="3886094" y="8685701"/>
            <a:ext cx="2970303" cy="456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175" tIns="47088" rIns="94175" bIns="47088" anchor="b"/>
          <a:lstStyle/>
          <a:p>
            <a:pPr algn="r" defTabSz="941388"/>
            <a:fld id="{FB01A5E3-2013-466B-BB35-13A407016E8B}" type="slidenum">
              <a:rPr lang="en-US" sz="1200">
                <a:solidFill>
                  <a:schemeClr val="accent2"/>
                </a:solidFill>
                <a:latin typeface="Comic Sans MS" pitchFamily="66" charset="0"/>
              </a:rPr>
              <a:pPr algn="r" defTabSz="941388"/>
              <a:t>8</a:t>
            </a:fld>
            <a:endParaRPr lang="en-US" sz="1200">
              <a:solidFill>
                <a:schemeClr val="accent2"/>
              </a:solidFill>
              <a:latin typeface="Comic Sans MS" pitchFamily="66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AF62D-403E-4BA2-B858-4A5D10BF9275}" type="datetimeFigureOut">
              <a:rPr lang="en-GB" smtClean="0"/>
              <a:pPr/>
              <a:t>3/27/15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14AD6-F2E1-4376-B5EF-48B311233BC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AF62D-403E-4BA2-B858-4A5D10BF9275}" type="datetimeFigureOut">
              <a:rPr lang="en-GB" smtClean="0"/>
              <a:pPr/>
              <a:t>3/27/15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14AD6-F2E1-4376-B5EF-48B311233BC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AF62D-403E-4BA2-B858-4A5D10BF9275}" type="datetimeFigureOut">
              <a:rPr lang="en-GB" smtClean="0"/>
              <a:pPr/>
              <a:t>3/27/15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14AD6-F2E1-4376-B5EF-48B311233BC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AF62D-403E-4BA2-B858-4A5D10BF9275}" type="datetimeFigureOut">
              <a:rPr lang="en-GB" smtClean="0"/>
              <a:pPr/>
              <a:t>3/27/15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14AD6-F2E1-4376-B5EF-48B311233BC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AF62D-403E-4BA2-B858-4A5D10BF9275}" type="datetimeFigureOut">
              <a:rPr lang="en-GB" smtClean="0"/>
              <a:pPr/>
              <a:t>3/27/15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14AD6-F2E1-4376-B5EF-48B311233BC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AF62D-403E-4BA2-B858-4A5D10BF9275}" type="datetimeFigureOut">
              <a:rPr lang="en-GB" smtClean="0"/>
              <a:pPr/>
              <a:t>3/27/15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14AD6-F2E1-4376-B5EF-48B311233BC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AF62D-403E-4BA2-B858-4A5D10BF9275}" type="datetimeFigureOut">
              <a:rPr lang="en-GB" smtClean="0"/>
              <a:pPr/>
              <a:t>3/27/15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14AD6-F2E1-4376-B5EF-48B311233BC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AF62D-403E-4BA2-B858-4A5D10BF9275}" type="datetimeFigureOut">
              <a:rPr lang="en-GB" smtClean="0"/>
              <a:pPr/>
              <a:t>3/27/15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14AD6-F2E1-4376-B5EF-48B311233BC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AF62D-403E-4BA2-B858-4A5D10BF9275}" type="datetimeFigureOut">
              <a:rPr lang="en-GB" smtClean="0"/>
              <a:pPr/>
              <a:t>3/27/15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14AD6-F2E1-4376-B5EF-48B311233BC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AF62D-403E-4BA2-B858-4A5D10BF9275}" type="datetimeFigureOut">
              <a:rPr lang="en-GB" smtClean="0"/>
              <a:pPr/>
              <a:t>3/27/15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14AD6-F2E1-4376-B5EF-48B311233BC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AF62D-403E-4BA2-B858-4A5D10BF9275}" type="datetimeFigureOut">
              <a:rPr lang="en-GB" smtClean="0"/>
              <a:pPr/>
              <a:t>3/27/15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14AD6-F2E1-4376-B5EF-48B311233BC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8AF62D-403E-4BA2-B858-4A5D10BF9275}" type="datetimeFigureOut">
              <a:rPr lang="en-GB" smtClean="0"/>
              <a:pPr/>
              <a:t>3/27/15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314AD6-F2E1-4376-B5EF-48B311233BC5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gi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gif"/><Relationship Id="rId3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gi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4" Type="http://schemas.openxmlformats.org/officeDocument/2006/relationships/image" Target="../media/image8.png"/><Relationship Id="rId5" Type="http://schemas.openxmlformats.org/officeDocument/2006/relationships/image" Target="../media/image9.jpeg"/><Relationship Id="rId6" Type="http://schemas.openxmlformats.org/officeDocument/2006/relationships/image" Target="../media/image10.png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eg"/><Relationship Id="rId3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png"/><Relationship Id="rId3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-142875" y="214313"/>
            <a:ext cx="2786063" cy="5238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800" b="1" dirty="0">
                <a:ln w="11430"/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</a:rPr>
              <a:t>Algiers</a:t>
            </a:r>
          </a:p>
        </p:txBody>
      </p:sp>
      <p:sp>
        <p:nvSpPr>
          <p:cNvPr id="2" name="Rectangle 10"/>
          <p:cNvSpPr/>
          <p:nvPr/>
        </p:nvSpPr>
        <p:spPr>
          <a:xfrm>
            <a:off x="2286000" y="6096000"/>
            <a:ext cx="6672263" cy="5238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A different kind of listening activity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/>
          </p:cNvSpPr>
          <p:nvPr>
            <p:ph type="title" idx="4294967295"/>
          </p:nvPr>
        </p:nvSpPr>
        <p:spPr>
          <a:xfrm>
            <a:off x="179388" y="0"/>
            <a:ext cx="8964612" cy="779463"/>
          </a:xfrm>
        </p:spPr>
        <p:txBody>
          <a:bodyPr>
            <a:normAutofit/>
          </a:bodyPr>
          <a:lstStyle/>
          <a:p>
            <a:pPr eaLnBrk="1" hangingPunct="1"/>
            <a:r>
              <a:rPr lang="en-GB" sz="3200" b="1" dirty="0" smtClean="0">
                <a:solidFill>
                  <a:srgbClr val="000000"/>
                </a:solidFill>
              </a:rPr>
              <a:t>Listening: A different kind of listening activity</a:t>
            </a:r>
          </a:p>
        </p:txBody>
      </p:sp>
      <p:sp>
        <p:nvSpPr>
          <p:cNvPr id="22531" name="Rectangle 3"/>
          <p:cNvSpPr>
            <a:spLocks noGrp="1"/>
          </p:cNvSpPr>
          <p:nvPr>
            <p:ph type="body" idx="4294967295"/>
          </p:nvPr>
        </p:nvSpPr>
        <p:spPr>
          <a:xfrm>
            <a:off x="0" y="2559794"/>
            <a:ext cx="5410200" cy="685800"/>
          </a:xfrm>
        </p:spPr>
        <p:txBody>
          <a:bodyPr>
            <a:noAutofit/>
          </a:bodyPr>
          <a:lstStyle/>
          <a:p>
            <a:pPr>
              <a:buFont typeface="Webdings" pitchFamily="18" charset="2"/>
              <a:buNone/>
            </a:pPr>
            <a:r>
              <a:rPr lang="en-GB" sz="2000" b="1" dirty="0" smtClean="0">
                <a:solidFill>
                  <a:srgbClr val="000000"/>
                </a:solidFill>
              </a:rPr>
              <a:t>Some students can feel isolated, </a:t>
            </a:r>
          </a:p>
          <a:p>
            <a:pPr>
              <a:buFont typeface="Webdings" pitchFamily="18" charset="2"/>
              <a:buNone/>
            </a:pPr>
            <a:r>
              <a:rPr lang="en-GB" sz="2000" b="1" dirty="0" smtClean="0">
                <a:solidFill>
                  <a:srgbClr val="000000"/>
                </a:solidFill>
              </a:rPr>
              <a:t>especially if they don’t understand </a:t>
            </a:r>
          </a:p>
          <a:p>
            <a:pPr>
              <a:buFont typeface="Webdings" pitchFamily="18" charset="2"/>
              <a:buNone/>
            </a:pPr>
            <a:r>
              <a:rPr lang="en-GB" sz="2000" b="1" dirty="0" smtClean="0">
                <a:solidFill>
                  <a:srgbClr val="000000"/>
                </a:solidFill>
              </a:rPr>
              <a:t>the content</a:t>
            </a:r>
          </a:p>
        </p:txBody>
      </p:sp>
      <p:sp>
        <p:nvSpPr>
          <p:cNvPr id="2" name="Rectangle 3"/>
          <p:cNvSpPr>
            <a:spLocks/>
          </p:cNvSpPr>
          <p:nvPr/>
        </p:nvSpPr>
        <p:spPr bwMode="auto">
          <a:xfrm>
            <a:off x="0" y="3931394"/>
            <a:ext cx="5715000" cy="79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ct val="30000"/>
              </a:spcBef>
              <a:buClr>
                <a:schemeClr val="accent1"/>
              </a:buClr>
              <a:buFont typeface="Webdings" pitchFamily="18" charset="2"/>
              <a:buChar char="4"/>
            </a:pPr>
            <a:r>
              <a:rPr lang="en-GB" sz="2000" dirty="0">
                <a:solidFill>
                  <a:srgbClr val="000000"/>
                </a:solidFill>
              </a:rPr>
              <a:t>Look at the questions and try to </a:t>
            </a:r>
          </a:p>
          <a:p>
            <a:pPr marL="342900" indent="-342900" eaLnBrk="0" hangingPunct="0">
              <a:spcBef>
                <a:spcPct val="30000"/>
              </a:spcBef>
              <a:buClr>
                <a:schemeClr val="accent1"/>
              </a:buClr>
            </a:pPr>
            <a:r>
              <a:rPr lang="en-GB" sz="2000" dirty="0">
                <a:solidFill>
                  <a:srgbClr val="000000"/>
                </a:solidFill>
              </a:rPr>
              <a:t>guess some of the answers, maybe </a:t>
            </a:r>
          </a:p>
          <a:p>
            <a:pPr marL="342900" indent="-342900" eaLnBrk="0" hangingPunct="0">
              <a:spcBef>
                <a:spcPct val="30000"/>
              </a:spcBef>
              <a:buClr>
                <a:schemeClr val="accent1"/>
              </a:buClr>
            </a:pPr>
            <a:r>
              <a:rPr lang="en-GB" sz="2000" dirty="0">
                <a:solidFill>
                  <a:srgbClr val="000000"/>
                </a:solidFill>
              </a:rPr>
              <a:t>pencilling them.</a:t>
            </a:r>
          </a:p>
        </p:txBody>
      </p:sp>
      <p:pic>
        <p:nvPicPr>
          <p:cNvPr id="30725" name="Picture 9"/>
          <p:cNvPicPr>
            <a:picLocks noChangeAspect="1" noChangeArrowheads="1"/>
          </p:cNvPicPr>
          <p:nvPr/>
        </p:nvPicPr>
        <p:blipFill>
          <a:blip r:embed="rId2" cstate="print"/>
          <a:srcRect l="27154" t="8148" r="37170" b="14556"/>
          <a:stretch>
            <a:fillRect/>
          </a:stretch>
        </p:blipFill>
        <p:spPr bwMode="auto">
          <a:xfrm rot="158633">
            <a:off x="4052896" y="792713"/>
            <a:ext cx="4680520" cy="5699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 descr="C:\Users\tch.BVG\AppData\Local\Microsoft\Windows\Temporary Internet Files\Content.IE5\NS8M5B40\Picture6[1]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980728"/>
            <a:ext cx="1411357" cy="1152128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2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1" grpId="0" autoUpdateAnimBg="0"/>
      <p:bldP spid="2" grpId="0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/>
          </p:cNvSpPr>
          <p:nvPr/>
        </p:nvSpPr>
        <p:spPr bwMode="auto">
          <a:xfrm>
            <a:off x="0" y="2060848"/>
            <a:ext cx="9144000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ct val="30000"/>
              </a:spcBef>
              <a:buClr>
                <a:schemeClr val="accent1"/>
              </a:buClr>
              <a:buFont typeface="Webdings" pitchFamily="18" charset="2"/>
              <a:buChar char="4"/>
            </a:pPr>
            <a:r>
              <a:rPr lang="en-GB" sz="2000" b="1" dirty="0">
                <a:solidFill>
                  <a:srgbClr val="000000"/>
                </a:solidFill>
              </a:rPr>
              <a:t>Now</a:t>
            </a:r>
            <a:r>
              <a:rPr lang="en-GB" sz="2000" dirty="0">
                <a:solidFill>
                  <a:srgbClr val="000000"/>
                </a:solidFill>
              </a:rPr>
              <a:t>, listen to the recording and write the answers </a:t>
            </a:r>
          </a:p>
          <a:p>
            <a:pPr marL="342900" indent="-342900" eaLnBrk="0" hangingPunct="0">
              <a:spcBef>
                <a:spcPct val="30000"/>
              </a:spcBef>
              <a:buClr>
                <a:schemeClr val="accent1"/>
              </a:buClr>
              <a:buFont typeface="Webdings" pitchFamily="18" charset="2"/>
              <a:buChar char="4"/>
            </a:pPr>
            <a:r>
              <a:rPr lang="en-GB" sz="2000" b="1" dirty="0">
                <a:solidFill>
                  <a:srgbClr val="000000"/>
                </a:solidFill>
              </a:rPr>
              <a:t>In pairs</a:t>
            </a:r>
            <a:r>
              <a:rPr lang="en-GB" sz="2000" dirty="0">
                <a:solidFill>
                  <a:srgbClr val="000000"/>
                </a:solidFill>
              </a:rPr>
              <a:t>: Students compare their answers. Some they’ll agree on, some neither of them will get.  A short discussion will ensue to convince one another </a:t>
            </a:r>
          </a:p>
        </p:txBody>
      </p:sp>
      <p:sp>
        <p:nvSpPr>
          <p:cNvPr id="3" name="Rectangle 3"/>
          <p:cNvSpPr>
            <a:spLocks/>
          </p:cNvSpPr>
          <p:nvPr/>
        </p:nvSpPr>
        <p:spPr bwMode="auto">
          <a:xfrm>
            <a:off x="0" y="4300811"/>
            <a:ext cx="9144000" cy="172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ct val="30000"/>
              </a:spcBef>
              <a:buClr>
                <a:schemeClr val="accent1"/>
              </a:buClr>
              <a:buFont typeface="Webdings" pitchFamily="18" charset="2"/>
              <a:buChar char="4"/>
            </a:pPr>
            <a:r>
              <a:rPr lang="en-GB" sz="2000" dirty="0">
                <a:solidFill>
                  <a:srgbClr val="000000"/>
                </a:solidFill>
              </a:rPr>
              <a:t>Again, compare your answers. Further discussion may ensue.  Is it necessary to play the recording again? </a:t>
            </a:r>
          </a:p>
          <a:p>
            <a:pPr marL="342900" indent="-342900" eaLnBrk="0" hangingPunct="0">
              <a:spcBef>
                <a:spcPct val="30000"/>
              </a:spcBef>
              <a:buClr>
                <a:schemeClr val="accent1"/>
              </a:buClr>
              <a:buFont typeface="Webdings" pitchFamily="18" charset="2"/>
              <a:buChar char="4"/>
            </a:pPr>
            <a:r>
              <a:rPr lang="en-GB" sz="2000" dirty="0">
                <a:solidFill>
                  <a:srgbClr val="000000"/>
                </a:solidFill>
              </a:rPr>
              <a:t>The whole class discusses the answers – Deal with any questions that come up</a:t>
            </a:r>
          </a:p>
          <a:p>
            <a:pPr marL="342900" indent="-342900" eaLnBrk="0" hangingPunct="0">
              <a:spcBef>
                <a:spcPct val="30000"/>
              </a:spcBef>
              <a:buClr>
                <a:schemeClr val="accent1"/>
              </a:buClr>
              <a:buFont typeface="Webdings" pitchFamily="18" charset="2"/>
              <a:buChar char="4"/>
            </a:pPr>
            <a:r>
              <a:rPr lang="en-GB" sz="2000" dirty="0">
                <a:solidFill>
                  <a:srgbClr val="000000"/>
                </a:solidFill>
              </a:rPr>
              <a:t>If there is time, play the recording again for the last time.  This time students listen alone feeling pleased that they now understand most or even all of the conversation</a:t>
            </a:r>
          </a:p>
        </p:txBody>
      </p:sp>
      <p:sp>
        <p:nvSpPr>
          <p:cNvPr id="31748" name="Rectangle 9"/>
          <p:cNvSpPr>
            <a:spLocks noChangeArrowheads="1"/>
          </p:cNvSpPr>
          <p:nvPr/>
        </p:nvSpPr>
        <p:spPr bwMode="auto">
          <a:xfrm>
            <a:off x="107950" y="3807892"/>
            <a:ext cx="59626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000" b="1">
                <a:solidFill>
                  <a:srgbClr val="000000"/>
                </a:solidFill>
              </a:rPr>
              <a:t>To settle the arguments</a:t>
            </a:r>
            <a:r>
              <a:rPr lang="en-GB" sz="2000">
                <a:solidFill>
                  <a:srgbClr val="000000"/>
                </a:solidFill>
              </a:rPr>
              <a:t>: Play the recording again</a:t>
            </a:r>
            <a:endParaRPr lang="en-US" sz="2000">
              <a:solidFill>
                <a:srgbClr val="000000"/>
              </a:solidFill>
            </a:endParaRPr>
          </a:p>
        </p:txBody>
      </p:sp>
      <p:sp>
        <p:nvSpPr>
          <p:cNvPr id="8" name="Rectangle 2"/>
          <p:cNvSpPr txBox="1">
            <a:spLocks/>
          </p:cNvSpPr>
          <p:nvPr/>
        </p:nvSpPr>
        <p:spPr bwMode="auto">
          <a:xfrm>
            <a:off x="179388" y="0"/>
            <a:ext cx="8964612" cy="779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en-GB" sz="3200" b="1" kern="0">
                <a:solidFill>
                  <a:srgbClr val="000000"/>
                </a:solidFill>
                <a:latin typeface="+mj-lt"/>
                <a:ea typeface="+mj-ea"/>
                <a:cs typeface="+mj-cs"/>
              </a:rPr>
              <a:t>Listening: A different kind of listening activity</a:t>
            </a:r>
            <a:endParaRPr lang="en-GB" sz="3200" b="1" kern="0" dirty="0">
              <a:solidFill>
                <a:srgbClr val="000000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8194" name="Picture 2" descr="C:\Users\tch.BVG\AppData\Local\Microsoft\Windows\Temporary Internet Files\Content.IE5\NS8M5B40\Picture6[1]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692696"/>
            <a:ext cx="1411357" cy="1152128"/>
          </a:xfrm>
          <a:prstGeom prst="rect">
            <a:avLst/>
          </a:prstGeom>
          <a:noFill/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047057" y="3429000"/>
            <a:ext cx="227096" cy="21602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60928" y="3429000"/>
            <a:ext cx="227096" cy="21602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494128" y="3429000"/>
            <a:ext cx="227096" cy="216024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39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17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17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17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17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3174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3"/>
          <p:cNvSpPr>
            <a:spLocks noGrp="1"/>
          </p:cNvSpPr>
          <p:nvPr>
            <p:ph type="body" idx="4294967295"/>
          </p:nvPr>
        </p:nvSpPr>
        <p:spPr>
          <a:xfrm>
            <a:off x="0" y="3440162"/>
            <a:ext cx="9144000" cy="431800"/>
          </a:xfrm>
        </p:spPr>
        <p:txBody>
          <a:bodyPr>
            <a:noAutofit/>
          </a:bodyPr>
          <a:lstStyle/>
          <a:p>
            <a:pPr>
              <a:buFont typeface="Webdings" pitchFamily="18" charset="2"/>
              <a:buNone/>
            </a:pPr>
            <a:r>
              <a:rPr lang="en-GB" sz="2400" b="1" dirty="0" smtClean="0">
                <a:solidFill>
                  <a:srgbClr val="000000"/>
                </a:solidFill>
              </a:rPr>
              <a:t>In the following example, the students have listened to 4 people talking about their holidays</a:t>
            </a:r>
          </a:p>
        </p:txBody>
      </p:sp>
      <p:sp>
        <p:nvSpPr>
          <p:cNvPr id="2" name="Rectangle 3"/>
          <p:cNvSpPr>
            <a:spLocks/>
          </p:cNvSpPr>
          <p:nvPr/>
        </p:nvSpPr>
        <p:spPr bwMode="auto">
          <a:xfrm>
            <a:off x="180528" y="4519613"/>
            <a:ext cx="8711952" cy="172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ct val="30000"/>
              </a:spcBef>
              <a:buClr>
                <a:schemeClr val="accent1"/>
              </a:buClr>
              <a:buFont typeface="Webdings" pitchFamily="18" charset="2"/>
              <a:buNone/>
            </a:pPr>
            <a:r>
              <a:rPr lang="en-GB" sz="2000" b="1" dirty="0">
                <a:solidFill>
                  <a:srgbClr val="000000"/>
                </a:solidFill>
              </a:rPr>
              <a:t>Pair work</a:t>
            </a:r>
            <a:r>
              <a:rPr lang="en-GB" sz="2000" dirty="0">
                <a:solidFill>
                  <a:srgbClr val="000000"/>
                </a:solidFill>
              </a:rPr>
              <a:t>: Discuss these questions:</a:t>
            </a:r>
            <a:r>
              <a:rPr lang="en-GB" sz="2000" dirty="0" smtClean="0">
                <a:solidFill>
                  <a:srgbClr val="000000"/>
                </a:solidFill>
              </a:rPr>
              <a:t> Drawing in students experiences. </a:t>
            </a:r>
          </a:p>
          <a:p>
            <a:pPr marL="342900" indent="-342900" eaLnBrk="0" hangingPunct="0">
              <a:spcBef>
                <a:spcPct val="30000"/>
              </a:spcBef>
              <a:buClr>
                <a:schemeClr val="accent1"/>
              </a:buClr>
              <a:buFont typeface="Webdings" pitchFamily="18" charset="2"/>
              <a:buChar char="4"/>
            </a:pPr>
            <a:r>
              <a:rPr lang="en-GB" sz="2000" dirty="0">
                <a:solidFill>
                  <a:srgbClr val="000000"/>
                </a:solidFill>
              </a:rPr>
              <a:t>Have you had a holiday like John, Marie, Chris or Michael? What happened? </a:t>
            </a:r>
          </a:p>
          <a:p>
            <a:pPr marL="342900" indent="-342900" eaLnBrk="0" hangingPunct="0">
              <a:spcBef>
                <a:spcPct val="30000"/>
              </a:spcBef>
              <a:buClr>
                <a:schemeClr val="accent1"/>
              </a:buClr>
              <a:buFont typeface="Webdings" pitchFamily="18" charset="2"/>
              <a:buChar char="4"/>
            </a:pPr>
            <a:r>
              <a:rPr lang="en-GB" sz="2000" dirty="0">
                <a:solidFill>
                  <a:srgbClr val="000000"/>
                </a:solidFill>
              </a:rPr>
              <a:t>What did you do on your last holiday?</a:t>
            </a:r>
          </a:p>
          <a:p>
            <a:pPr marL="342900" indent="-342900" eaLnBrk="0" hangingPunct="0">
              <a:spcBef>
                <a:spcPct val="30000"/>
              </a:spcBef>
              <a:buClr>
                <a:schemeClr val="accent1"/>
              </a:buClr>
              <a:buFont typeface="Webdings" pitchFamily="18" charset="2"/>
              <a:buChar char="4"/>
            </a:pPr>
            <a:r>
              <a:rPr lang="en-GB" sz="2000" dirty="0" smtClean="0">
                <a:solidFill>
                  <a:srgbClr val="000000"/>
                </a:solidFill>
              </a:rPr>
              <a:t>What is </a:t>
            </a:r>
            <a:r>
              <a:rPr lang="en-GB" sz="2000" dirty="0">
                <a:solidFill>
                  <a:srgbClr val="000000"/>
                </a:solidFill>
              </a:rPr>
              <a:t>the best holiday you have even had?</a:t>
            </a:r>
          </a:p>
        </p:txBody>
      </p:sp>
      <p:sp>
        <p:nvSpPr>
          <p:cNvPr id="6" name="Rectangle 2"/>
          <p:cNvSpPr txBox="1">
            <a:spLocks/>
          </p:cNvSpPr>
          <p:nvPr/>
        </p:nvSpPr>
        <p:spPr>
          <a:xfrm>
            <a:off x="179388" y="0"/>
            <a:ext cx="8964612" cy="7794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Listening: A different kind of listening activity</a:t>
            </a:r>
          </a:p>
        </p:txBody>
      </p:sp>
      <p:pic>
        <p:nvPicPr>
          <p:cNvPr id="5" name="Picture 2" descr="C:\Users\tch.BVG\AppData\Local\Microsoft\Windows\Temporary Internet Files\Content.IE5\NS8M5B40\Picture6[1]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908720"/>
            <a:ext cx="1033753" cy="843880"/>
          </a:xfrm>
          <a:prstGeom prst="rect">
            <a:avLst/>
          </a:prstGeom>
          <a:noFill/>
        </p:spPr>
      </p:pic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1828800" y="990600"/>
          <a:ext cx="6705600" cy="18562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1120"/>
                <a:gridCol w="1341120"/>
                <a:gridCol w="1341120"/>
                <a:gridCol w="1341120"/>
                <a:gridCol w="1341120"/>
              </a:tblGrid>
              <a:tr h="3048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When?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Where?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How?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Opinions/R</a:t>
                      </a:r>
                      <a:endParaRPr lang="en-US" dirty="0"/>
                    </a:p>
                  </a:txBody>
                  <a:tcPr/>
                </a:tc>
              </a:tr>
              <a:tr h="372614">
                <a:tc>
                  <a:txBody>
                    <a:bodyPr/>
                    <a:lstStyle/>
                    <a:p>
                      <a:r>
                        <a:rPr lang="en-US" dirty="0" smtClean="0"/>
                        <a:t>John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2614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Samir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2614">
                <a:tc>
                  <a:txBody>
                    <a:bodyPr/>
                    <a:lstStyle/>
                    <a:p>
                      <a:r>
                        <a:rPr lang="en-US" dirty="0" smtClean="0"/>
                        <a:t>Maria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2614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Lubna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68" name="Rectangle 8"/>
          <p:cNvSpPr>
            <a:spLocks noChangeArrowheads="1"/>
          </p:cNvSpPr>
          <p:nvPr/>
        </p:nvSpPr>
        <p:spPr bwMode="auto">
          <a:xfrm>
            <a:off x="173516" y="228600"/>
            <a:ext cx="4931884" cy="615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GB" sz="3400" b="1" dirty="0" smtClean="0"/>
              <a:t>A different kind of reading</a:t>
            </a:r>
            <a:endParaRPr lang="en-GB" sz="3400" b="1" dirty="0"/>
          </a:p>
        </p:txBody>
      </p:sp>
      <p:pic>
        <p:nvPicPr>
          <p:cNvPr id="4" name="Picture 3" descr="reading 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990600"/>
            <a:ext cx="9144001" cy="5867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1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26988"/>
            <a:ext cx="9144000" cy="68643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ight Arrow 4"/>
          <p:cNvSpPr>
            <a:spLocks noChangeArrowheads="1"/>
          </p:cNvSpPr>
          <p:nvPr/>
        </p:nvSpPr>
        <p:spPr bwMode="auto">
          <a:xfrm rot="544529">
            <a:off x="3698875" y="698500"/>
            <a:ext cx="838200" cy="304800"/>
          </a:xfrm>
          <a:prstGeom prst="rightArrow">
            <a:avLst>
              <a:gd name="adj1" fmla="val 50000"/>
              <a:gd name="adj2" fmla="val 49997"/>
            </a:avLst>
          </a:prstGeom>
          <a:solidFill>
            <a:srgbClr val="005800"/>
          </a:solidFill>
          <a:ln w="9525">
            <a:solidFill>
              <a:srgbClr val="2E62CB"/>
            </a:solidFill>
            <a:miter lim="800000"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  <a:ea typeface="ＭＳ Ｐゴシック" charset="-128"/>
            </a:endParaRPr>
          </a:p>
        </p:txBody>
      </p:sp>
      <p:sp>
        <p:nvSpPr>
          <p:cNvPr id="7" name="Right Arrow 6"/>
          <p:cNvSpPr>
            <a:spLocks noChangeArrowheads="1"/>
          </p:cNvSpPr>
          <p:nvPr/>
        </p:nvSpPr>
        <p:spPr bwMode="auto">
          <a:xfrm>
            <a:off x="2339975" y="2057400"/>
            <a:ext cx="838200" cy="304800"/>
          </a:xfrm>
          <a:prstGeom prst="rightArrow">
            <a:avLst>
              <a:gd name="adj1" fmla="val 50000"/>
              <a:gd name="adj2" fmla="val 49997"/>
            </a:avLst>
          </a:prstGeom>
          <a:solidFill>
            <a:srgbClr val="005800"/>
          </a:solidFill>
          <a:ln w="9525">
            <a:solidFill>
              <a:srgbClr val="2E62CB"/>
            </a:solidFill>
            <a:miter lim="800000"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  <a:ea typeface="ＭＳ Ｐゴシック" charset="-128"/>
            </a:endParaRPr>
          </a:p>
        </p:txBody>
      </p:sp>
      <p:sp>
        <p:nvSpPr>
          <p:cNvPr id="8" name="Right Arrow 7"/>
          <p:cNvSpPr>
            <a:spLocks noChangeArrowheads="1"/>
          </p:cNvSpPr>
          <p:nvPr/>
        </p:nvSpPr>
        <p:spPr bwMode="auto">
          <a:xfrm rot="1321634">
            <a:off x="2720975" y="1524000"/>
            <a:ext cx="838200" cy="304800"/>
          </a:xfrm>
          <a:prstGeom prst="rightArrow">
            <a:avLst>
              <a:gd name="adj1" fmla="val 50000"/>
              <a:gd name="adj2" fmla="val 49997"/>
            </a:avLst>
          </a:prstGeom>
          <a:solidFill>
            <a:srgbClr val="005800"/>
          </a:solidFill>
          <a:ln w="9525">
            <a:solidFill>
              <a:srgbClr val="2E62CB"/>
            </a:solidFill>
            <a:miter lim="800000"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  <a:ea typeface="ＭＳ Ｐゴシック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5"/>
          <p:cNvSpPr>
            <a:spLocks noChangeArrowheads="1"/>
          </p:cNvSpPr>
          <p:nvPr/>
        </p:nvSpPr>
        <p:spPr bwMode="auto">
          <a:xfrm>
            <a:off x="-287338" y="349250"/>
            <a:ext cx="9396413" cy="4708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x-none" sz="3000">
                <a:cs typeface="Times New Roman" pitchFamily="18" charset="0"/>
              </a:rPr>
              <a:t>إسمي سلمى وأنا مغربية وأسكن في مدينة فاس. مدينتي كبيرة ونظيفة</a:t>
            </a:r>
            <a:endParaRPr lang="en-GB" sz="3000" dirty="0">
              <a:cs typeface="Times New Roman" pitchFamily="18" charset="0"/>
            </a:endParaRPr>
          </a:p>
          <a:p>
            <a:pPr algn="r"/>
            <a:r>
              <a:rPr lang="en-GB" sz="3000" dirty="0">
                <a:cs typeface="Times New Roman" pitchFamily="18" charset="0"/>
              </a:rPr>
              <a:t> </a:t>
            </a:r>
            <a:r>
              <a:rPr lang="x-none" sz="3000">
                <a:cs typeface="Times New Roman" pitchFamily="18" charset="0"/>
              </a:rPr>
              <a:t>أسكن في بيت ضخم وحديث. في بيتي يوجد ستة غرف كبيرة وأنيقة</a:t>
            </a:r>
          </a:p>
          <a:p>
            <a:pPr algn="r"/>
            <a:r>
              <a:rPr lang="en-GB" sz="3000" dirty="0">
                <a:cs typeface="Times New Roman" pitchFamily="18" charset="0"/>
              </a:rPr>
              <a:t> </a:t>
            </a:r>
            <a:r>
              <a:rPr lang="x-none" sz="3000">
                <a:cs typeface="Times New Roman" pitchFamily="18" charset="0"/>
              </a:rPr>
              <a:t>في الطابق الأرضي هناك مطبخ صغير وغرفة جلوس. في غرفة</a:t>
            </a:r>
            <a:endParaRPr lang="en-GB" sz="3000" dirty="0">
              <a:cs typeface="Times New Roman" pitchFamily="18" charset="0"/>
            </a:endParaRPr>
          </a:p>
          <a:p>
            <a:pPr algn="r"/>
            <a:r>
              <a:rPr lang="x-none" sz="3000">
                <a:cs typeface="Times New Roman" pitchFamily="18" charset="0"/>
              </a:rPr>
              <a:t>الجلوس يوجد أريكة وتلفاز ضخم جدا. أحب غرفة الجلوس لأنها جميلة</a:t>
            </a:r>
            <a:endParaRPr lang="en-GB" sz="3000" dirty="0">
              <a:cs typeface="Times New Roman" pitchFamily="18" charset="0"/>
            </a:endParaRPr>
          </a:p>
          <a:p>
            <a:pPr algn="r"/>
            <a:r>
              <a:rPr lang="en-GB" sz="3000" dirty="0">
                <a:cs typeface="Times New Roman" pitchFamily="18" charset="0"/>
              </a:rPr>
              <a:t> </a:t>
            </a:r>
            <a:r>
              <a:rPr lang="x-none" sz="3000">
                <a:cs typeface="Times New Roman" pitchFamily="18" charset="0"/>
              </a:rPr>
              <a:t>في الطابق الأول هناك غرفتي وغرفة أبي وأمي. في غرفتي يوجد</a:t>
            </a:r>
            <a:endParaRPr lang="en-GB" sz="3000" dirty="0">
              <a:cs typeface="Times New Roman" pitchFamily="18" charset="0"/>
            </a:endParaRPr>
          </a:p>
          <a:p>
            <a:pPr algn="r"/>
            <a:r>
              <a:rPr lang="x-none" sz="3000">
                <a:cs typeface="Times New Roman" pitchFamily="18" charset="0"/>
              </a:rPr>
              <a:t>ساعة وسرير كبير وسجادة وشباك جميلة.  هناك أيضا حمام صغيرجدا</a:t>
            </a:r>
            <a:endParaRPr lang="en-GB" sz="3000" dirty="0">
              <a:cs typeface="Times New Roman" pitchFamily="18" charset="0"/>
            </a:endParaRPr>
          </a:p>
          <a:p>
            <a:pPr algn="r"/>
            <a:r>
              <a:rPr lang="x-none" sz="3000">
                <a:cs typeface="Times New Roman" pitchFamily="18" charset="0"/>
              </a:rPr>
              <a:t>كل يوم أستحم في الحمام ثم أرتدي ملابسي في غرفتي.  في المساء أفعل</a:t>
            </a:r>
            <a:endParaRPr lang="en-GB" sz="3000" dirty="0">
              <a:cs typeface="Times New Roman" pitchFamily="18" charset="0"/>
            </a:endParaRPr>
          </a:p>
          <a:p>
            <a:pPr algn="r"/>
            <a:r>
              <a:rPr lang="x-none" sz="3000">
                <a:cs typeface="Times New Roman" pitchFamily="18" charset="0"/>
              </a:rPr>
              <a:t>واجباتي في المكتب وأحيانا أشاهد التلفاز في غرفة الجلوس مع أخي وأختي</a:t>
            </a:r>
            <a:endParaRPr lang="en-GB" sz="3000" dirty="0">
              <a:cs typeface="Times New Roman" pitchFamily="18" charset="0"/>
            </a:endParaRPr>
          </a:p>
          <a:p>
            <a:pPr algn="r"/>
            <a:r>
              <a:rPr lang="en-GB" sz="3000" dirty="0">
                <a:cs typeface="Times New Roman" pitchFamily="18" charset="0"/>
              </a:rPr>
              <a:t>  </a:t>
            </a:r>
            <a:r>
              <a:rPr lang="x-none" sz="3000">
                <a:cs typeface="Times New Roman" pitchFamily="18" charset="0"/>
              </a:rPr>
              <a:t>في يوم السبت أتناول فطوري مع عائلتي في غرفة الطعام</a:t>
            </a:r>
            <a:endParaRPr lang="en-GB" sz="3000" dirty="0">
              <a:cs typeface="Times New Roman" pitchFamily="18" charset="0"/>
            </a:endParaRPr>
          </a:p>
          <a:p>
            <a:pPr algn="r"/>
            <a:r>
              <a:rPr lang="x-none" sz="3000">
                <a:cs typeface="Times New Roman" pitchFamily="18" charset="0"/>
              </a:rPr>
              <a:t>أحب بيتي لأنه جميل ومريح جدا</a:t>
            </a:r>
            <a:endParaRPr lang="en-US" sz="3000" dirty="0">
              <a:cs typeface="Times New Roman" pitchFamily="18" charset="0"/>
            </a:endParaRPr>
          </a:p>
        </p:txBody>
      </p:sp>
      <p:sp>
        <p:nvSpPr>
          <p:cNvPr id="1028" name="Rectangle 2"/>
          <p:cNvSpPr>
            <a:spLocks noChangeArrowheads="1"/>
          </p:cNvSpPr>
          <p:nvPr/>
        </p:nvSpPr>
        <p:spPr bwMode="auto">
          <a:xfrm>
            <a:off x="0" y="5013325"/>
            <a:ext cx="9144000" cy="1844675"/>
          </a:xfrm>
          <a:prstGeom prst="rect">
            <a:avLst/>
          </a:prstGeom>
          <a:solidFill>
            <a:srgbClr val="FFFF5D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342900" indent="-342900">
              <a:buFontTx/>
              <a:buAutoNum type="arabicPeriod"/>
            </a:pPr>
            <a:r>
              <a:rPr lang="en-GB" sz="1800" b="1">
                <a:cs typeface="Arial" pitchFamily="34" charset="0"/>
              </a:rPr>
              <a:t>Where is Salma from? 		2. What is her town like</a:t>
            </a:r>
          </a:p>
          <a:p>
            <a:pPr marL="342900" indent="-342900"/>
            <a:r>
              <a:rPr lang="en-GB" sz="1800" b="1">
                <a:cs typeface="Arial" pitchFamily="34" charset="0"/>
              </a:rPr>
              <a:t>3. Describe Salma’s house?		4. What’s on the ground floor</a:t>
            </a:r>
          </a:p>
          <a:p>
            <a:pPr marL="342900" indent="-342900"/>
            <a:r>
              <a:rPr lang="en-GB" sz="1800" b="1">
                <a:cs typeface="Arial" pitchFamily="34" charset="0"/>
              </a:rPr>
              <a:t>5. What’s on the first floor?		6. What’s in Salma’s room?</a:t>
            </a:r>
          </a:p>
          <a:p>
            <a:pPr marL="342900" indent="-342900"/>
            <a:r>
              <a:rPr lang="en-GB" sz="1800" b="1">
                <a:cs typeface="Arial" pitchFamily="34" charset="0"/>
              </a:rPr>
              <a:t>7. What does Salma do everyday?	8. What does she do in the evening?</a:t>
            </a:r>
          </a:p>
          <a:p>
            <a:pPr marL="342900" indent="-342900"/>
            <a:r>
              <a:rPr lang="en-GB" sz="1800" b="1">
                <a:cs typeface="Arial" pitchFamily="34" charset="0"/>
              </a:rPr>
              <a:t>9. What does Salma do on Saturday?	10. Does she like her house? Why?</a:t>
            </a:r>
            <a:endParaRPr lang="en-US" sz="1800" b="1">
              <a:cs typeface="Arial" pitchFamily="34" charset="0"/>
            </a:endParaRPr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34925" y="0"/>
            <a:ext cx="9144000" cy="333375"/>
          </a:xfrm>
          <a:prstGeom prst="rect">
            <a:avLst/>
          </a:prstGeom>
          <a:solidFill>
            <a:srgbClr val="FFFF5D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GB" sz="1800" b="1">
                <a:cs typeface="Arial" pitchFamily="34" charset="0"/>
              </a:rPr>
              <a:t>Question 1</a:t>
            </a:r>
            <a:r>
              <a:rPr lang="en-GB" sz="1800">
                <a:cs typeface="Arial" pitchFamily="34" charset="0"/>
              </a:rPr>
              <a:t>: Read the text and answer the questions in English?</a:t>
            </a:r>
            <a:endParaRPr lang="en-US" sz="1800">
              <a:cs typeface="Arial" pitchFamily="34" charset="0"/>
            </a:endParaRPr>
          </a:p>
        </p:txBody>
      </p:sp>
      <p:sp>
        <p:nvSpPr>
          <p:cNvPr id="1030" name="Rectangle 5"/>
          <p:cNvSpPr>
            <a:spLocks noChangeArrowheads="1"/>
          </p:cNvSpPr>
          <p:nvPr/>
        </p:nvSpPr>
        <p:spPr bwMode="auto">
          <a:xfrm>
            <a:off x="0" y="0"/>
            <a:ext cx="9144000" cy="333375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GB" sz="1800" b="1">
                <a:cs typeface="Arial" pitchFamily="34" charset="0"/>
              </a:rPr>
              <a:t>Question 12</a:t>
            </a:r>
            <a:r>
              <a:rPr lang="en-GB" sz="1800">
                <a:cs typeface="Arial" pitchFamily="34" charset="0"/>
              </a:rPr>
              <a:t>: underline all adjectives and label with ‘A'</a:t>
            </a:r>
            <a:endParaRPr lang="en-US" sz="1800">
              <a:cs typeface="Arial" pitchFamily="34" charset="0"/>
            </a:endParaRPr>
          </a:p>
        </p:txBody>
      </p:sp>
      <p:sp>
        <p:nvSpPr>
          <p:cNvPr id="6163" name="Line 19"/>
          <p:cNvSpPr>
            <a:spLocks noChangeShapeType="1"/>
          </p:cNvSpPr>
          <p:nvPr/>
        </p:nvSpPr>
        <p:spPr bwMode="auto">
          <a:xfrm>
            <a:off x="1117625" y="1268413"/>
            <a:ext cx="719137" cy="0"/>
          </a:xfrm>
          <a:prstGeom prst="line">
            <a:avLst/>
          </a:prstGeom>
          <a:noFill/>
          <a:ln w="476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6164" name="Line 20"/>
          <p:cNvSpPr>
            <a:spLocks noChangeShapeType="1"/>
          </p:cNvSpPr>
          <p:nvPr/>
        </p:nvSpPr>
        <p:spPr bwMode="auto">
          <a:xfrm>
            <a:off x="6588224" y="836613"/>
            <a:ext cx="788987" cy="0"/>
          </a:xfrm>
          <a:prstGeom prst="line">
            <a:avLst/>
          </a:prstGeom>
          <a:noFill/>
          <a:ln w="476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6165" name="Line 21"/>
          <p:cNvSpPr>
            <a:spLocks noChangeShapeType="1"/>
          </p:cNvSpPr>
          <p:nvPr/>
        </p:nvSpPr>
        <p:spPr bwMode="auto">
          <a:xfrm>
            <a:off x="7451824" y="836613"/>
            <a:ext cx="719137" cy="0"/>
          </a:xfrm>
          <a:prstGeom prst="line">
            <a:avLst/>
          </a:prstGeom>
          <a:noFill/>
          <a:ln w="476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6166" name="Line 22"/>
          <p:cNvSpPr>
            <a:spLocks noChangeShapeType="1"/>
          </p:cNvSpPr>
          <p:nvPr/>
        </p:nvSpPr>
        <p:spPr bwMode="auto">
          <a:xfrm>
            <a:off x="827584" y="3140968"/>
            <a:ext cx="646112" cy="0"/>
          </a:xfrm>
          <a:prstGeom prst="line">
            <a:avLst/>
          </a:prstGeom>
          <a:noFill/>
          <a:ln w="476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6167" name="Line 23"/>
          <p:cNvSpPr>
            <a:spLocks noChangeShapeType="1"/>
          </p:cNvSpPr>
          <p:nvPr/>
        </p:nvSpPr>
        <p:spPr bwMode="auto">
          <a:xfrm>
            <a:off x="3203848" y="1700808"/>
            <a:ext cx="719138" cy="0"/>
          </a:xfrm>
          <a:prstGeom prst="line">
            <a:avLst/>
          </a:prstGeom>
          <a:noFill/>
          <a:ln w="476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6171" name="Line 27"/>
          <p:cNvSpPr>
            <a:spLocks noChangeShapeType="1"/>
          </p:cNvSpPr>
          <p:nvPr/>
        </p:nvSpPr>
        <p:spPr bwMode="auto">
          <a:xfrm>
            <a:off x="2052662" y="1268413"/>
            <a:ext cx="719138" cy="0"/>
          </a:xfrm>
          <a:prstGeom prst="line">
            <a:avLst/>
          </a:prstGeom>
          <a:noFill/>
          <a:ln w="476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6172" name="Line 28"/>
          <p:cNvSpPr>
            <a:spLocks noChangeShapeType="1"/>
          </p:cNvSpPr>
          <p:nvPr/>
        </p:nvSpPr>
        <p:spPr bwMode="auto">
          <a:xfrm>
            <a:off x="6732588" y="3141663"/>
            <a:ext cx="719137" cy="0"/>
          </a:xfrm>
          <a:prstGeom prst="line">
            <a:avLst/>
          </a:prstGeom>
          <a:noFill/>
          <a:ln w="476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6173" name="Line 29"/>
          <p:cNvSpPr>
            <a:spLocks noChangeShapeType="1"/>
          </p:cNvSpPr>
          <p:nvPr/>
        </p:nvSpPr>
        <p:spPr bwMode="auto">
          <a:xfrm>
            <a:off x="1259632" y="2204864"/>
            <a:ext cx="719137" cy="0"/>
          </a:xfrm>
          <a:prstGeom prst="line">
            <a:avLst/>
          </a:prstGeom>
          <a:noFill/>
          <a:ln w="476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6174" name="Line 30"/>
          <p:cNvSpPr>
            <a:spLocks noChangeShapeType="1"/>
          </p:cNvSpPr>
          <p:nvPr/>
        </p:nvSpPr>
        <p:spPr bwMode="auto">
          <a:xfrm>
            <a:off x="4499992" y="1268413"/>
            <a:ext cx="719138" cy="0"/>
          </a:xfrm>
          <a:prstGeom prst="line">
            <a:avLst/>
          </a:prstGeom>
          <a:noFill/>
          <a:ln w="476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6175" name="Line 31"/>
          <p:cNvSpPr>
            <a:spLocks noChangeShapeType="1"/>
          </p:cNvSpPr>
          <p:nvPr/>
        </p:nvSpPr>
        <p:spPr bwMode="auto">
          <a:xfrm>
            <a:off x="5436617" y="1268413"/>
            <a:ext cx="719138" cy="0"/>
          </a:xfrm>
          <a:prstGeom prst="line">
            <a:avLst/>
          </a:prstGeom>
          <a:noFill/>
          <a:ln w="476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6176" name="Line 32"/>
          <p:cNvSpPr>
            <a:spLocks noChangeShapeType="1"/>
          </p:cNvSpPr>
          <p:nvPr/>
        </p:nvSpPr>
        <p:spPr bwMode="auto">
          <a:xfrm>
            <a:off x="3347864" y="3140968"/>
            <a:ext cx="719137" cy="0"/>
          </a:xfrm>
          <a:prstGeom prst="line">
            <a:avLst/>
          </a:prstGeom>
          <a:noFill/>
          <a:ln w="476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6177" name="Line 33"/>
          <p:cNvSpPr>
            <a:spLocks noChangeShapeType="1"/>
          </p:cNvSpPr>
          <p:nvPr/>
        </p:nvSpPr>
        <p:spPr bwMode="auto">
          <a:xfrm>
            <a:off x="5364088" y="2204864"/>
            <a:ext cx="719138" cy="0"/>
          </a:xfrm>
          <a:prstGeom prst="line">
            <a:avLst/>
          </a:prstGeom>
          <a:noFill/>
          <a:ln w="476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6178" name="Rectangle 5"/>
          <p:cNvSpPr>
            <a:spLocks noChangeArrowheads="1"/>
          </p:cNvSpPr>
          <p:nvPr/>
        </p:nvSpPr>
        <p:spPr bwMode="auto">
          <a:xfrm>
            <a:off x="0" y="0"/>
            <a:ext cx="9144000" cy="333375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GB" sz="1800" b="1">
                <a:cs typeface="Arial" pitchFamily="34" charset="0"/>
              </a:rPr>
              <a:t>Question 13</a:t>
            </a:r>
            <a:r>
              <a:rPr lang="en-GB" sz="1800">
                <a:cs typeface="Arial" pitchFamily="34" charset="0"/>
              </a:rPr>
              <a:t>: Label the adjectives with ‘M’ for masculine and ‘F’ for feminine</a:t>
            </a:r>
            <a:endParaRPr lang="en-US" sz="1800">
              <a:cs typeface="Arial" pitchFamily="34" charset="0"/>
            </a:endParaRPr>
          </a:p>
        </p:txBody>
      </p:sp>
      <p:sp>
        <p:nvSpPr>
          <p:cNvPr id="6179" name="Rectangle 5"/>
          <p:cNvSpPr>
            <a:spLocks noChangeArrowheads="1"/>
          </p:cNvSpPr>
          <p:nvPr/>
        </p:nvSpPr>
        <p:spPr bwMode="auto">
          <a:xfrm>
            <a:off x="0" y="0"/>
            <a:ext cx="9144000" cy="333375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GB" sz="1800" b="1">
                <a:cs typeface="Arial" pitchFamily="34" charset="0"/>
              </a:rPr>
              <a:t>Question 14: Circle all verbs and label with ‘V'</a:t>
            </a:r>
            <a:endParaRPr lang="en-US" sz="1800" b="1">
              <a:cs typeface="Arial" pitchFamily="34" charset="0"/>
            </a:endParaRPr>
          </a:p>
        </p:txBody>
      </p:sp>
      <p:sp>
        <p:nvSpPr>
          <p:cNvPr id="6188" name="Rectangle 5"/>
          <p:cNvSpPr>
            <a:spLocks noChangeArrowheads="1"/>
          </p:cNvSpPr>
          <p:nvPr/>
        </p:nvSpPr>
        <p:spPr bwMode="auto">
          <a:xfrm>
            <a:off x="0" y="0"/>
            <a:ext cx="9144000" cy="333375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GB" sz="1800" b="1">
                <a:cs typeface="Arial" pitchFamily="34" charset="0"/>
              </a:rPr>
              <a:t>Question 15: Underline all time phrases and label with ‘T'</a:t>
            </a:r>
            <a:endParaRPr lang="en-US" sz="1800" b="1">
              <a:cs typeface="Arial" pitchFamily="34" charset="0"/>
            </a:endParaRPr>
          </a:p>
        </p:txBody>
      </p:sp>
      <p:sp>
        <p:nvSpPr>
          <p:cNvPr id="1046" name="Line 22"/>
          <p:cNvSpPr>
            <a:spLocks noChangeShapeType="1"/>
          </p:cNvSpPr>
          <p:nvPr/>
        </p:nvSpPr>
        <p:spPr bwMode="auto">
          <a:xfrm>
            <a:off x="4572000" y="5013325"/>
            <a:ext cx="0" cy="18446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6153" name="Rectangle 5"/>
          <p:cNvSpPr>
            <a:spLocks noChangeArrowheads="1"/>
          </p:cNvSpPr>
          <p:nvPr/>
        </p:nvSpPr>
        <p:spPr bwMode="auto">
          <a:xfrm>
            <a:off x="36513" y="5013325"/>
            <a:ext cx="9144000" cy="333375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GB" sz="1800" b="1">
                <a:cs typeface="Arial" pitchFamily="34" charset="0"/>
              </a:rPr>
              <a:t>1. Salma is from Fes in Morocco</a:t>
            </a:r>
            <a:endParaRPr lang="en-US" sz="1800" b="1">
              <a:cs typeface="Arial" pitchFamily="34" charset="0"/>
            </a:endParaRPr>
          </a:p>
        </p:txBody>
      </p:sp>
      <p:sp>
        <p:nvSpPr>
          <p:cNvPr id="6154" name="Rectangle 5"/>
          <p:cNvSpPr>
            <a:spLocks noChangeArrowheads="1"/>
          </p:cNvSpPr>
          <p:nvPr/>
        </p:nvSpPr>
        <p:spPr bwMode="auto">
          <a:xfrm>
            <a:off x="0" y="5300663"/>
            <a:ext cx="9144000" cy="333375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sz="1800" b="1">
                <a:cs typeface="Arial" pitchFamily="34" charset="0"/>
              </a:rPr>
              <a:t>2. Her town is big and clean</a:t>
            </a:r>
          </a:p>
        </p:txBody>
      </p:sp>
      <p:sp>
        <p:nvSpPr>
          <p:cNvPr id="6155" name="Rectangle 5"/>
          <p:cNvSpPr>
            <a:spLocks noChangeArrowheads="1"/>
          </p:cNvSpPr>
          <p:nvPr/>
        </p:nvSpPr>
        <p:spPr bwMode="auto">
          <a:xfrm>
            <a:off x="34925" y="5589588"/>
            <a:ext cx="9144000" cy="333375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GB" sz="1800" b="1">
                <a:cs typeface="Arial" pitchFamily="34" charset="0"/>
              </a:rPr>
              <a:t>3. Salma’s house is huge and modern</a:t>
            </a:r>
            <a:endParaRPr lang="en-US" sz="1800" b="1">
              <a:cs typeface="Arial" pitchFamily="34" charset="0"/>
            </a:endParaRPr>
          </a:p>
        </p:txBody>
      </p:sp>
      <p:sp>
        <p:nvSpPr>
          <p:cNvPr id="6156" name="Rectangle 5"/>
          <p:cNvSpPr>
            <a:spLocks noChangeArrowheads="1"/>
          </p:cNvSpPr>
          <p:nvPr/>
        </p:nvSpPr>
        <p:spPr bwMode="auto">
          <a:xfrm>
            <a:off x="34925" y="5876925"/>
            <a:ext cx="9144000" cy="333375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GB" sz="1800" b="1">
                <a:cs typeface="Arial" pitchFamily="34" charset="0"/>
              </a:rPr>
              <a:t>4. On the ground floor there is a small kitchen and a living room</a:t>
            </a:r>
            <a:endParaRPr lang="en-US" sz="1800" b="1">
              <a:cs typeface="Arial" pitchFamily="34" charset="0"/>
            </a:endParaRPr>
          </a:p>
        </p:txBody>
      </p:sp>
      <p:sp>
        <p:nvSpPr>
          <p:cNvPr id="6157" name="Rectangle 5"/>
          <p:cNvSpPr>
            <a:spLocks noChangeArrowheads="1"/>
          </p:cNvSpPr>
          <p:nvPr/>
        </p:nvSpPr>
        <p:spPr bwMode="auto">
          <a:xfrm>
            <a:off x="36513" y="6165850"/>
            <a:ext cx="9144000" cy="333375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GB" sz="1800" b="1">
                <a:cs typeface="Arial" pitchFamily="34" charset="0"/>
              </a:rPr>
              <a:t>5. On the first floor there is her room and her mum and dad’s room</a:t>
            </a:r>
            <a:endParaRPr lang="en-US" sz="1800" b="1">
              <a:cs typeface="Arial" pitchFamily="34" charset="0"/>
            </a:endParaRPr>
          </a:p>
        </p:txBody>
      </p:sp>
      <p:sp>
        <p:nvSpPr>
          <p:cNvPr id="6158" name="Rectangle 5"/>
          <p:cNvSpPr>
            <a:spLocks noChangeArrowheads="1"/>
          </p:cNvSpPr>
          <p:nvPr/>
        </p:nvSpPr>
        <p:spPr bwMode="auto">
          <a:xfrm>
            <a:off x="0" y="6524625"/>
            <a:ext cx="9144000" cy="333375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GB" sz="1800" b="1">
                <a:cs typeface="Arial" pitchFamily="34" charset="0"/>
              </a:rPr>
              <a:t>6. In her room there is a clock, a big bed, a rug and a nice window </a:t>
            </a:r>
            <a:endParaRPr lang="en-US" sz="1800" b="1">
              <a:cs typeface="Arial" pitchFamily="34" charset="0"/>
            </a:endParaRPr>
          </a:p>
        </p:txBody>
      </p:sp>
      <p:sp>
        <p:nvSpPr>
          <p:cNvPr id="2" name="Rectangle 5"/>
          <p:cNvSpPr>
            <a:spLocks noChangeArrowheads="1"/>
          </p:cNvSpPr>
          <p:nvPr/>
        </p:nvSpPr>
        <p:spPr bwMode="auto">
          <a:xfrm rot="-196230">
            <a:off x="34925" y="5229225"/>
            <a:ext cx="9144000" cy="333375"/>
          </a:xfrm>
          <a:prstGeom prst="rect">
            <a:avLst/>
          </a:prstGeom>
          <a:solidFill>
            <a:srgbClr val="CC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GB" sz="1800" b="1">
                <a:cs typeface="Arial" pitchFamily="34" charset="0"/>
              </a:rPr>
              <a:t>7. Everyday Salma has a shower then she wears her clothes in her room </a:t>
            </a:r>
            <a:endParaRPr lang="en-US" sz="1800" b="1">
              <a:cs typeface="Arial" pitchFamily="34" charset="0"/>
            </a:endParaRPr>
          </a:p>
        </p:txBody>
      </p:sp>
      <p:sp>
        <p:nvSpPr>
          <p:cNvPr id="3" name="Rectangle 5"/>
          <p:cNvSpPr>
            <a:spLocks noChangeArrowheads="1"/>
          </p:cNvSpPr>
          <p:nvPr/>
        </p:nvSpPr>
        <p:spPr bwMode="auto">
          <a:xfrm rot="-196230">
            <a:off x="34925" y="5589588"/>
            <a:ext cx="9144000" cy="333375"/>
          </a:xfrm>
          <a:prstGeom prst="rect">
            <a:avLst/>
          </a:prstGeom>
          <a:solidFill>
            <a:srgbClr val="CC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sz="1800">
                <a:cs typeface="Arial" pitchFamily="34" charset="0"/>
              </a:rPr>
              <a:t>8. She does her homework in the office then she watches TV with her brother and sister</a:t>
            </a:r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 rot="-196230">
            <a:off x="34925" y="5903913"/>
            <a:ext cx="9144000" cy="333375"/>
          </a:xfrm>
          <a:prstGeom prst="rect">
            <a:avLst/>
          </a:prstGeom>
          <a:solidFill>
            <a:srgbClr val="CC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sz="1800" b="1">
                <a:cs typeface="Arial" pitchFamily="34" charset="0"/>
              </a:rPr>
              <a:t>9. On Saturday Salma eats breakfast with her family in the dining room </a:t>
            </a: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 rot="-196230">
            <a:off x="36513" y="6237288"/>
            <a:ext cx="9144000" cy="333375"/>
          </a:xfrm>
          <a:prstGeom prst="rect">
            <a:avLst/>
          </a:prstGeom>
          <a:solidFill>
            <a:srgbClr val="CC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sz="1800" b="1">
                <a:cs typeface="Arial" pitchFamily="34" charset="0"/>
              </a:rPr>
              <a:t>10. She likes her house because it is nice and very comfortable </a:t>
            </a:r>
          </a:p>
        </p:txBody>
      </p:sp>
      <p:sp>
        <p:nvSpPr>
          <p:cNvPr id="42" name="Rectangle 5"/>
          <p:cNvSpPr>
            <a:spLocks noChangeArrowheads="1"/>
          </p:cNvSpPr>
          <p:nvPr/>
        </p:nvSpPr>
        <p:spPr bwMode="auto">
          <a:xfrm rot="21401673">
            <a:off x="611188" y="5589588"/>
            <a:ext cx="7408862" cy="59372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en-GB" sz="1800">
                <a:solidFill>
                  <a:schemeClr val="tx1"/>
                </a:solidFill>
                <a:ea typeface="ＭＳ Ｐゴシック" pitchFamily="34" charset="-128"/>
                <a:cs typeface="Arial" charset="0"/>
              </a:rPr>
              <a:t>Question 11: Spot the mistake</a:t>
            </a:r>
            <a:endParaRPr lang="en-US" sz="1800">
              <a:solidFill>
                <a:schemeClr val="tx1"/>
              </a:solidFill>
              <a:ea typeface="ＭＳ Ｐゴシック" pitchFamily="34" charset="-128"/>
              <a:cs typeface="Arial" charset="0"/>
            </a:endParaRPr>
          </a:p>
        </p:txBody>
      </p:sp>
      <p:sp>
        <p:nvSpPr>
          <p:cNvPr id="43" name="Rectangle 42"/>
          <p:cNvSpPr>
            <a:spLocks noChangeArrowheads="1"/>
          </p:cNvSpPr>
          <p:nvPr/>
        </p:nvSpPr>
        <p:spPr bwMode="auto">
          <a:xfrm>
            <a:off x="611560" y="2564904"/>
            <a:ext cx="1003226" cy="719584"/>
          </a:xfrm>
          <a:prstGeom prst="rect">
            <a:avLst/>
          </a:prstGeom>
          <a:noFill/>
          <a:ln w="82550" algn="ctr">
            <a:solidFill>
              <a:srgbClr val="00956F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GB" sz="1800">
              <a:latin typeface="+mn-lt"/>
            </a:endParaRPr>
          </a:p>
        </p:txBody>
      </p:sp>
      <p:sp>
        <p:nvSpPr>
          <p:cNvPr id="6183" name="Oval 39"/>
          <p:cNvSpPr>
            <a:spLocks noChangeArrowheads="1"/>
          </p:cNvSpPr>
          <p:nvPr/>
        </p:nvSpPr>
        <p:spPr bwMode="auto">
          <a:xfrm>
            <a:off x="2699792" y="332656"/>
            <a:ext cx="792163" cy="574675"/>
          </a:xfrm>
          <a:prstGeom prst="ellipse">
            <a:avLst/>
          </a:prstGeom>
          <a:noFill/>
          <a:ln w="317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1800"/>
          </a:p>
        </p:txBody>
      </p:sp>
      <p:sp>
        <p:nvSpPr>
          <p:cNvPr id="6" name="Oval 39"/>
          <p:cNvSpPr>
            <a:spLocks noChangeArrowheads="1"/>
          </p:cNvSpPr>
          <p:nvPr/>
        </p:nvSpPr>
        <p:spPr bwMode="auto">
          <a:xfrm>
            <a:off x="3635896" y="764704"/>
            <a:ext cx="792162" cy="574675"/>
          </a:xfrm>
          <a:prstGeom prst="ellipse">
            <a:avLst/>
          </a:prstGeom>
          <a:noFill/>
          <a:ln w="317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1800"/>
          </a:p>
        </p:txBody>
      </p:sp>
      <p:sp>
        <p:nvSpPr>
          <p:cNvPr id="7" name="Oval 39"/>
          <p:cNvSpPr>
            <a:spLocks noChangeArrowheads="1"/>
          </p:cNvSpPr>
          <p:nvPr/>
        </p:nvSpPr>
        <p:spPr bwMode="auto">
          <a:xfrm>
            <a:off x="7092280" y="3068960"/>
            <a:ext cx="792163" cy="574675"/>
          </a:xfrm>
          <a:prstGeom prst="ellipse">
            <a:avLst/>
          </a:prstGeom>
          <a:noFill/>
          <a:ln w="317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1800"/>
          </a:p>
        </p:txBody>
      </p:sp>
      <p:sp>
        <p:nvSpPr>
          <p:cNvPr id="8" name="Oval 39"/>
          <p:cNvSpPr>
            <a:spLocks noChangeArrowheads="1"/>
          </p:cNvSpPr>
          <p:nvPr/>
        </p:nvSpPr>
        <p:spPr bwMode="auto">
          <a:xfrm>
            <a:off x="5292576" y="3068960"/>
            <a:ext cx="863600" cy="574675"/>
          </a:xfrm>
          <a:prstGeom prst="ellipse">
            <a:avLst/>
          </a:prstGeom>
          <a:noFill/>
          <a:ln w="317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1800"/>
          </a:p>
        </p:txBody>
      </p:sp>
      <p:sp>
        <p:nvSpPr>
          <p:cNvPr id="9" name="Oval 39"/>
          <p:cNvSpPr>
            <a:spLocks noChangeArrowheads="1"/>
          </p:cNvSpPr>
          <p:nvPr/>
        </p:nvSpPr>
        <p:spPr bwMode="auto">
          <a:xfrm>
            <a:off x="2915816" y="3068638"/>
            <a:ext cx="936104" cy="574675"/>
          </a:xfrm>
          <a:prstGeom prst="ellipse">
            <a:avLst/>
          </a:prstGeom>
          <a:noFill/>
          <a:ln w="317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1800"/>
          </a:p>
        </p:txBody>
      </p:sp>
      <p:sp>
        <p:nvSpPr>
          <p:cNvPr id="10" name="Oval 39"/>
          <p:cNvSpPr>
            <a:spLocks noChangeArrowheads="1"/>
          </p:cNvSpPr>
          <p:nvPr/>
        </p:nvSpPr>
        <p:spPr bwMode="auto">
          <a:xfrm>
            <a:off x="5004048" y="3573463"/>
            <a:ext cx="864096" cy="574675"/>
          </a:xfrm>
          <a:prstGeom prst="ellipse">
            <a:avLst/>
          </a:prstGeom>
          <a:noFill/>
          <a:ln w="317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1800"/>
          </a:p>
        </p:txBody>
      </p:sp>
      <p:sp>
        <p:nvSpPr>
          <p:cNvPr id="11" name="Oval 39"/>
          <p:cNvSpPr>
            <a:spLocks noChangeArrowheads="1"/>
          </p:cNvSpPr>
          <p:nvPr/>
        </p:nvSpPr>
        <p:spPr bwMode="auto">
          <a:xfrm>
            <a:off x="6372200" y="3933825"/>
            <a:ext cx="864170" cy="574675"/>
          </a:xfrm>
          <a:prstGeom prst="ellipse">
            <a:avLst/>
          </a:prstGeom>
          <a:noFill/>
          <a:ln w="317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1800"/>
          </a:p>
        </p:txBody>
      </p:sp>
      <p:sp>
        <p:nvSpPr>
          <p:cNvPr id="12" name="Line 30"/>
          <p:cNvSpPr>
            <a:spLocks noChangeShapeType="1"/>
          </p:cNvSpPr>
          <p:nvPr/>
        </p:nvSpPr>
        <p:spPr bwMode="auto">
          <a:xfrm flipV="1">
            <a:off x="7812360" y="3644900"/>
            <a:ext cx="1331640" cy="124"/>
          </a:xfrm>
          <a:prstGeom prst="line">
            <a:avLst/>
          </a:prstGeom>
          <a:noFill/>
          <a:ln w="5397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13" name="Line 30"/>
          <p:cNvSpPr>
            <a:spLocks noChangeShapeType="1"/>
          </p:cNvSpPr>
          <p:nvPr/>
        </p:nvSpPr>
        <p:spPr bwMode="auto">
          <a:xfrm>
            <a:off x="5868144" y="3573016"/>
            <a:ext cx="1295400" cy="0"/>
          </a:xfrm>
          <a:prstGeom prst="line">
            <a:avLst/>
          </a:prstGeom>
          <a:noFill/>
          <a:ln w="5397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14" name="Line 30"/>
          <p:cNvSpPr>
            <a:spLocks noChangeShapeType="1"/>
          </p:cNvSpPr>
          <p:nvPr/>
        </p:nvSpPr>
        <p:spPr bwMode="auto">
          <a:xfrm flipV="1">
            <a:off x="7236296" y="4508500"/>
            <a:ext cx="1367954" cy="620"/>
          </a:xfrm>
          <a:prstGeom prst="line">
            <a:avLst/>
          </a:prstGeom>
          <a:noFill/>
          <a:ln w="5397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pic>
        <p:nvPicPr>
          <p:cNvPr id="216110" name="Picture 5" descr="http://www.wordtravels.com/images/map/Jordan_map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20688"/>
            <a:ext cx="5334000" cy="570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6111" name="Line 5"/>
          <p:cNvSpPr>
            <a:spLocks noChangeShapeType="1"/>
          </p:cNvSpPr>
          <p:nvPr/>
        </p:nvSpPr>
        <p:spPr bwMode="auto">
          <a:xfrm>
            <a:off x="1165225" y="2586038"/>
            <a:ext cx="838200" cy="228600"/>
          </a:xfrm>
          <a:prstGeom prst="line">
            <a:avLst/>
          </a:prstGeom>
          <a:noFill/>
          <a:ln w="47625">
            <a:solidFill>
              <a:schemeClr val="tx1"/>
            </a:solidFill>
            <a:round/>
            <a:headEnd/>
            <a:tailEnd type="stealth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15" name="Rectangle 5"/>
          <p:cNvSpPr>
            <a:spLocks noChangeArrowheads="1"/>
          </p:cNvSpPr>
          <p:nvPr/>
        </p:nvSpPr>
        <p:spPr bwMode="auto">
          <a:xfrm>
            <a:off x="0" y="0"/>
            <a:ext cx="9144000" cy="333375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GB" sz="1800" b="1">
                <a:cs typeface="Arial" pitchFamily="34" charset="0"/>
              </a:rPr>
              <a:t>Question 16: Underline all intensifiers and label with ‘i'</a:t>
            </a:r>
            <a:endParaRPr lang="en-US" sz="1800" b="1">
              <a:cs typeface="Arial" pitchFamily="34" charset="0"/>
            </a:endParaRPr>
          </a:p>
        </p:txBody>
      </p:sp>
      <p:sp>
        <p:nvSpPr>
          <p:cNvPr id="16" name="Line 30"/>
          <p:cNvSpPr>
            <a:spLocks noChangeShapeType="1"/>
          </p:cNvSpPr>
          <p:nvPr/>
        </p:nvSpPr>
        <p:spPr bwMode="auto">
          <a:xfrm>
            <a:off x="683568" y="2204864"/>
            <a:ext cx="576262" cy="0"/>
          </a:xfrm>
          <a:prstGeom prst="line">
            <a:avLst/>
          </a:prstGeom>
          <a:noFill/>
          <a:ln w="60325">
            <a:solidFill>
              <a:srgbClr val="000080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17" name="Line 30"/>
          <p:cNvSpPr>
            <a:spLocks noChangeShapeType="1"/>
          </p:cNvSpPr>
          <p:nvPr/>
        </p:nvSpPr>
        <p:spPr bwMode="auto">
          <a:xfrm>
            <a:off x="5796136" y="3068960"/>
            <a:ext cx="576262" cy="0"/>
          </a:xfrm>
          <a:prstGeom prst="line">
            <a:avLst/>
          </a:prstGeom>
          <a:noFill/>
          <a:ln w="60325">
            <a:solidFill>
              <a:srgbClr val="000080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18" name="Line 30"/>
          <p:cNvSpPr>
            <a:spLocks noChangeShapeType="1"/>
          </p:cNvSpPr>
          <p:nvPr/>
        </p:nvSpPr>
        <p:spPr bwMode="auto">
          <a:xfrm>
            <a:off x="5076825" y="4941888"/>
            <a:ext cx="576263" cy="0"/>
          </a:xfrm>
          <a:prstGeom prst="line">
            <a:avLst/>
          </a:prstGeom>
          <a:noFill/>
          <a:ln w="60325">
            <a:solidFill>
              <a:srgbClr val="000080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19" name="Rectangle 5"/>
          <p:cNvSpPr>
            <a:spLocks noChangeArrowheads="1"/>
          </p:cNvSpPr>
          <p:nvPr/>
        </p:nvSpPr>
        <p:spPr bwMode="auto">
          <a:xfrm>
            <a:off x="36513" y="-26988"/>
            <a:ext cx="9144000" cy="333376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GB" sz="1800" b="1">
                <a:cs typeface="Arial" pitchFamily="34" charset="0"/>
              </a:rPr>
              <a:t>Question 17: Underline any opinions and label with ‘o'</a:t>
            </a:r>
            <a:endParaRPr lang="en-US" sz="1800" b="1">
              <a:cs typeface="Arial" pitchFamily="34" charset="0"/>
            </a:endParaRPr>
          </a:p>
        </p:txBody>
      </p:sp>
      <p:sp>
        <p:nvSpPr>
          <p:cNvPr id="20" name="Line 30"/>
          <p:cNvSpPr>
            <a:spLocks noChangeShapeType="1"/>
          </p:cNvSpPr>
          <p:nvPr/>
        </p:nvSpPr>
        <p:spPr bwMode="auto">
          <a:xfrm>
            <a:off x="8316416" y="4941168"/>
            <a:ext cx="755650" cy="0"/>
          </a:xfrm>
          <a:prstGeom prst="line">
            <a:avLst/>
          </a:prstGeom>
          <a:noFill/>
          <a:ln w="9207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45" name="Rounded Rectangle 44"/>
          <p:cNvSpPr/>
          <p:nvPr/>
        </p:nvSpPr>
        <p:spPr>
          <a:xfrm rot="21060809">
            <a:off x="755650" y="5661025"/>
            <a:ext cx="7042150" cy="642938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800" b="1" dirty="0">
                <a:solidFill>
                  <a:schemeClr val="tx1"/>
                </a:solidFill>
              </a:rPr>
              <a:t>Feedback</a:t>
            </a:r>
          </a:p>
        </p:txBody>
      </p:sp>
      <p:pic>
        <p:nvPicPr>
          <p:cNvPr id="2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7773888" cy="5830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5" descr="http://www.hellomagazine.com/imagenes/royalty/2014051018676/princess-lalla-salma-birthday-facts/0-97-728/baby--z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75856" y="908720"/>
            <a:ext cx="5195256" cy="4680520"/>
          </a:xfrm>
          <a:prstGeom prst="rect">
            <a:avLst/>
          </a:prstGeom>
          <a:noFill/>
        </p:spPr>
      </p:pic>
      <p:pic>
        <p:nvPicPr>
          <p:cNvPr id="60" name="Picture 8"/>
          <p:cNvPicPr>
            <a:picLocks noChangeAspect="1" noChangeArrowheads="1"/>
          </p:cNvPicPr>
          <p:nvPr/>
        </p:nvPicPr>
        <p:blipFill>
          <a:blip r:embed="rId6" cstate="print"/>
          <a:srcRect l="15301" t="44094" r="56644" b="20469"/>
          <a:stretch>
            <a:fillRect/>
          </a:stretch>
        </p:blipFill>
        <p:spPr bwMode="auto">
          <a:xfrm>
            <a:off x="0" y="0"/>
            <a:ext cx="2783407" cy="2636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1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1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1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1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1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1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1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1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1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1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1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1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1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61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1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1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8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80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3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200" decel="100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200" decel="100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0.4+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0.4-0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3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200" decel="100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200" decel="100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0.4+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0.4-0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3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4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200" decel="100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200" decel="100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0.4+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0.4-0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3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2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200" decel="100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200" decel="100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0.4+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0.4-0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3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0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1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1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15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200" decel="100000"/>
                                        <p:tgtEl>
                                          <p:spTgt spid="61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200" decel="100000"/>
                                        <p:tgtEl>
                                          <p:spTgt spid="61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1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0.4+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1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0.4-0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3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8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1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9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15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200" decel="100000"/>
                                        <p:tgtEl>
                                          <p:spTgt spid="61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200" decel="100000"/>
                                        <p:tgtEl>
                                          <p:spTgt spid="61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1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0.4+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1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0.4-0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3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6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1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7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15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200" decel="100000"/>
                                        <p:tgtEl>
                                          <p:spTgt spid="61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200" decel="100000"/>
                                        <p:tgtEl>
                                          <p:spTgt spid="61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1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0.4+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1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0.4-0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3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4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1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5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15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200" decel="100000"/>
                                        <p:tgtEl>
                                          <p:spTgt spid="61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200" decel="100000"/>
                                        <p:tgtEl>
                                          <p:spTgt spid="61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1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0.4+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1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0.4-0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3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2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3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200" decel="100000"/>
                                        <p:tgtEl>
                                          <p:spTgt spid="6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200" decel="100000"/>
                                        <p:tgtEl>
                                          <p:spTgt spid="6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0.4+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0.4-0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3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0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1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1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1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200" decel="100000"/>
                                        <p:tgtEl>
                                          <p:spTgt spid="61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200" decel="100000"/>
                                        <p:tgtEl>
                                          <p:spTgt spid="61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1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0.4+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1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0.4-0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5" dur="500" tmFilter="0,0; .5, 1; 1, 1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0" dur="770" decel="100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1" dur="770" decel="100000"/>
                                        <p:tgtEl>
                                          <p:spTgt spid="43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8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83" dur="77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8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85" dur="77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8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29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190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92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4" fill="hold">
                      <p:stCondLst>
                        <p:cond delay="indefinite"/>
                      </p:stCondLst>
                      <p:childTnLst>
                        <p:par>
                          <p:cTn id="195" fill="hold">
                            <p:stCondLst>
                              <p:cond delay="0"/>
                            </p:stCondLst>
                            <p:childTnLst>
                              <p:par>
                                <p:cTn id="196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97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8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0" fill="hold">
                      <p:stCondLst>
                        <p:cond delay="indefinite"/>
                      </p:stCondLst>
                      <p:childTnLst>
                        <p:par>
                          <p:cTn id="201" fill="hold">
                            <p:stCondLst>
                              <p:cond delay="0"/>
                            </p:stCondLst>
                            <p:childTnLst>
                              <p:par>
                                <p:cTn id="202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4" dur="1000"/>
                                        <p:tgtEl>
                                          <p:spTgt spid="61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5" dur="1000" fill="hold"/>
                                        <p:tgtEl>
                                          <p:spTgt spid="61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6" dur="900" decel="100000" fill="hold"/>
                                        <p:tgtEl>
                                          <p:spTgt spid="61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1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8" fill="hold">
                      <p:stCondLst>
                        <p:cond delay="indefinite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2" dur="1000"/>
                                        <p:tgtEl>
                                          <p:spTgt spid="61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3" dur="1000" fill="hold"/>
                                        <p:tgtEl>
                                          <p:spTgt spid="61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4" dur="900" decel="100000" fill="hold"/>
                                        <p:tgtEl>
                                          <p:spTgt spid="61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1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6" fill="hold">
                      <p:stCondLst>
                        <p:cond delay="indefinite"/>
                      </p:stCondLst>
                      <p:childTnLst>
                        <p:par>
                          <p:cTn id="217" fill="hold">
                            <p:stCondLst>
                              <p:cond delay="0"/>
                            </p:stCondLst>
                            <p:childTnLst>
                              <p:par>
                                <p:cTn id="218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0" dur="1000"/>
                                        <p:tgtEl>
                                          <p:spTgt spid="61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1" dur="1000" fill="hold"/>
                                        <p:tgtEl>
                                          <p:spTgt spid="61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2" dur="900" decel="100000" fill="hold"/>
                                        <p:tgtEl>
                                          <p:spTgt spid="61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1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4" fill="hold">
                      <p:stCondLst>
                        <p:cond delay="indefinite"/>
                      </p:stCondLst>
                      <p:childTnLst>
                        <p:par>
                          <p:cTn id="225" fill="hold">
                            <p:stCondLst>
                              <p:cond delay="0"/>
                            </p:stCondLst>
                            <p:childTnLst>
                              <p:par>
                                <p:cTn id="226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8" dur="1000"/>
                                        <p:tgtEl>
                                          <p:spTgt spid="61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9" dur="1000" fill="hold"/>
                                        <p:tgtEl>
                                          <p:spTgt spid="61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0" dur="900" decel="100000" fill="hold"/>
                                        <p:tgtEl>
                                          <p:spTgt spid="61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1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2" fill="hold">
                      <p:stCondLst>
                        <p:cond delay="indefinite"/>
                      </p:stCondLst>
                      <p:childTnLst>
                        <p:par>
                          <p:cTn id="233" fill="hold">
                            <p:stCondLst>
                              <p:cond delay="0"/>
                            </p:stCondLst>
                            <p:childTnLst>
                              <p:par>
                                <p:cTn id="234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6" dur="1000"/>
                                        <p:tgtEl>
                                          <p:spTgt spid="61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7" dur="1000" fill="hold"/>
                                        <p:tgtEl>
                                          <p:spTgt spid="61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8" dur="900" decel="100000" fill="hold"/>
                                        <p:tgtEl>
                                          <p:spTgt spid="61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1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0" fill="hold">
                      <p:stCondLst>
                        <p:cond delay="indefinite"/>
                      </p:stCondLst>
                      <p:childTnLst>
                        <p:par>
                          <p:cTn id="241" fill="hold">
                            <p:stCondLst>
                              <p:cond delay="0"/>
                            </p:stCondLst>
                            <p:childTnLst>
                              <p:par>
                                <p:cTn id="242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4" dur="1000"/>
                                        <p:tgtEl>
                                          <p:spTgt spid="61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5" dur="1000" fill="hold"/>
                                        <p:tgtEl>
                                          <p:spTgt spid="6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6" dur="900" decel="100000" fill="hold"/>
                                        <p:tgtEl>
                                          <p:spTgt spid="6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8" fill="hold">
                      <p:stCondLst>
                        <p:cond delay="indefinite"/>
                      </p:stCondLst>
                      <p:childTnLst>
                        <p:par>
                          <p:cTn id="249" fill="hold">
                            <p:stCondLst>
                              <p:cond delay="0"/>
                            </p:stCondLst>
                            <p:childTnLst>
                              <p:par>
                                <p:cTn id="250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2" dur="1000"/>
                                        <p:tgtEl>
                                          <p:spTgt spid="61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3" dur="1000" fill="hold"/>
                                        <p:tgtEl>
                                          <p:spTgt spid="61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4" dur="900" decel="100000" fill="hold"/>
                                        <p:tgtEl>
                                          <p:spTgt spid="61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1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6" fill="hold">
                      <p:stCondLst>
                        <p:cond delay="indefinite"/>
                      </p:stCondLst>
                      <p:childTnLst>
                        <p:par>
                          <p:cTn id="257" fill="hold">
                            <p:stCondLst>
                              <p:cond delay="0"/>
                            </p:stCondLst>
                            <p:childTnLst>
                              <p:par>
                                <p:cTn id="258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0" dur="1000"/>
                                        <p:tgtEl>
                                          <p:spTgt spid="61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1" dur="1000" fill="hold"/>
                                        <p:tgtEl>
                                          <p:spTgt spid="61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2" dur="900" decel="100000" fill="hold"/>
                                        <p:tgtEl>
                                          <p:spTgt spid="61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1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4" fill="hold">
                      <p:stCondLst>
                        <p:cond delay="indefinite"/>
                      </p:stCondLst>
                      <p:childTnLst>
                        <p:par>
                          <p:cTn id="265" fill="hold">
                            <p:stCondLst>
                              <p:cond delay="0"/>
                            </p:stCondLst>
                            <p:childTnLst>
                              <p:par>
                                <p:cTn id="266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8" dur="1000"/>
                                        <p:tgtEl>
                                          <p:spTgt spid="61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9" dur="1000" fill="hold"/>
                                        <p:tgtEl>
                                          <p:spTgt spid="61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0" dur="900" decel="100000" fill="hold"/>
                                        <p:tgtEl>
                                          <p:spTgt spid="61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1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2" fill="hold">
                      <p:stCondLst>
                        <p:cond delay="indefinite"/>
                      </p:stCondLst>
                      <p:childTnLst>
                        <p:par>
                          <p:cTn id="273" fill="hold">
                            <p:stCondLst>
                              <p:cond delay="0"/>
                            </p:stCondLst>
                            <p:childTnLst>
                              <p:par>
                                <p:cTn id="274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6" dur="1000"/>
                                        <p:tgtEl>
                                          <p:spTgt spid="61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7" dur="1000" fill="hold"/>
                                        <p:tgtEl>
                                          <p:spTgt spid="61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8" dur="900" decel="100000" fill="hold"/>
                                        <p:tgtEl>
                                          <p:spTgt spid="61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1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0" fill="hold">
                      <p:stCondLst>
                        <p:cond delay="indefinite"/>
                      </p:stCondLst>
                      <p:childTnLst>
                        <p:par>
                          <p:cTn id="281" fill="hold">
                            <p:stCondLst>
                              <p:cond delay="0"/>
                            </p:stCondLst>
                            <p:childTnLst>
                              <p:par>
                                <p:cTn id="282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4" dur="1000"/>
                                        <p:tgtEl>
                                          <p:spTgt spid="61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5" dur="1000" fill="hold"/>
                                        <p:tgtEl>
                                          <p:spTgt spid="6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6" dur="900" decel="100000" fill="hold"/>
                                        <p:tgtEl>
                                          <p:spTgt spid="6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8" fill="hold">
                      <p:stCondLst>
                        <p:cond delay="indefinite"/>
                      </p:stCondLst>
                      <p:childTnLst>
                        <p:par>
                          <p:cTn id="289" fill="hold">
                            <p:stCondLst>
                              <p:cond delay="0"/>
                            </p:stCondLst>
                            <p:childTnLst>
                              <p:par>
                                <p:cTn id="290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2" dur="1000"/>
                                        <p:tgtEl>
                                          <p:spTgt spid="61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3" dur="1000" fill="hold"/>
                                        <p:tgtEl>
                                          <p:spTgt spid="61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4" dur="900" decel="100000" fill="hold"/>
                                        <p:tgtEl>
                                          <p:spTgt spid="61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1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6" fill="hold">
                      <p:stCondLst>
                        <p:cond delay="indefinite"/>
                      </p:stCondLst>
                      <p:childTnLst>
                        <p:par>
                          <p:cTn id="297" fill="hold">
                            <p:stCondLst>
                              <p:cond delay="0"/>
                            </p:stCondLst>
                            <p:childTnLst>
                              <p:par>
                                <p:cTn id="298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0" dur="1000"/>
                                        <p:tgtEl>
                                          <p:spTgt spid="61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1" dur="1000" fill="hold"/>
                                        <p:tgtEl>
                                          <p:spTgt spid="61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2" dur="900" decel="100000" fill="hold"/>
                                        <p:tgtEl>
                                          <p:spTgt spid="61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1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4" fill="hold">
                      <p:stCondLst>
                        <p:cond delay="indefinite"/>
                      </p:stCondLst>
                      <p:childTnLst>
                        <p:par>
                          <p:cTn id="305" fill="hold">
                            <p:stCondLst>
                              <p:cond delay="0"/>
                            </p:stCondLst>
                            <p:childTnLst>
                              <p:par>
                                <p:cTn id="306" presetID="2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7" dur="1000"/>
                                        <p:tgtEl>
                                          <p:spTgt spid="6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8" dur="1000"/>
                                        <p:tgtEl>
                                          <p:spTgt spid="6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09" dur="1000"/>
                                        <p:tgtEl>
                                          <p:spTgt spid="61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1" presetID="2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12" dur="1000"/>
                                        <p:tgtEl>
                                          <p:spTgt spid="61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3" dur="1000"/>
                                        <p:tgtEl>
                                          <p:spTgt spid="61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14" dur="1000"/>
                                        <p:tgtEl>
                                          <p:spTgt spid="61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6" presetID="2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17" dur="1000"/>
                                        <p:tgtEl>
                                          <p:spTgt spid="61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8" dur="1000"/>
                                        <p:tgtEl>
                                          <p:spTgt spid="61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19" dur="1000"/>
                                        <p:tgtEl>
                                          <p:spTgt spid="61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1" presetID="2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22" dur="1000"/>
                                        <p:tgtEl>
                                          <p:spTgt spid="61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3" dur="1000"/>
                                        <p:tgtEl>
                                          <p:spTgt spid="61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24" dur="1000"/>
                                        <p:tgtEl>
                                          <p:spTgt spid="61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6" presetID="2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27" dur="1000"/>
                                        <p:tgtEl>
                                          <p:spTgt spid="61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8" dur="1000"/>
                                        <p:tgtEl>
                                          <p:spTgt spid="61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29" dur="1000"/>
                                        <p:tgtEl>
                                          <p:spTgt spid="61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1" presetID="2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32" dur="1000"/>
                                        <p:tgtEl>
                                          <p:spTgt spid="61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3" dur="1000"/>
                                        <p:tgtEl>
                                          <p:spTgt spid="61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34" dur="1000"/>
                                        <p:tgtEl>
                                          <p:spTgt spid="61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6" presetID="2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37" dur="1000"/>
                                        <p:tgtEl>
                                          <p:spTgt spid="61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8" dur="1000"/>
                                        <p:tgtEl>
                                          <p:spTgt spid="61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39" dur="1000"/>
                                        <p:tgtEl>
                                          <p:spTgt spid="61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1" presetID="2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2" dur="1000"/>
                                        <p:tgtEl>
                                          <p:spTgt spid="61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3" dur="1000"/>
                                        <p:tgtEl>
                                          <p:spTgt spid="61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44" dur="1000"/>
                                        <p:tgtEl>
                                          <p:spTgt spid="61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6" presetID="2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7" dur="1000"/>
                                        <p:tgtEl>
                                          <p:spTgt spid="6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8" dur="1000"/>
                                        <p:tgtEl>
                                          <p:spTgt spid="6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49" dur="1000"/>
                                        <p:tgtEl>
                                          <p:spTgt spid="61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1" presetID="2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52" dur="1000"/>
                                        <p:tgtEl>
                                          <p:spTgt spid="61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3" dur="1000"/>
                                        <p:tgtEl>
                                          <p:spTgt spid="61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54" dur="1000"/>
                                        <p:tgtEl>
                                          <p:spTgt spid="61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6" presetID="2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57" dur="1000"/>
                                        <p:tgtEl>
                                          <p:spTgt spid="61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8" dur="1000"/>
                                        <p:tgtEl>
                                          <p:spTgt spid="61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59" dur="1000"/>
                                        <p:tgtEl>
                                          <p:spTgt spid="61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1" fill="hold">
                      <p:stCondLst>
                        <p:cond delay="indefinite"/>
                      </p:stCondLst>
                      <p:childTnLst>
                        <p:par>
                          <p:cTn id="362" fill="hold">
                            <p:stCondLst>
                              <p:cond delay="0"/>
                            </p:stCondLst>
                            <p:childTnLst>
                              <p:par>
                                <p:cTn id="363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64" dur="500"/>
                                        <p:tgtEl>
                                          <p:spTgt spid="61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5" dur="500"/>
                                        <p:tgtEl>
                                          <p:spTgt spid="61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7" fill="hold">
                      <p:stCondLst>
                        <p:cond delay="indefinite"/>
                      </p:stCondLst>
                      <p:childTnLst>
                        <p:par>
                          <p:cTn id="368" fill="hold">
                            <p:stCondLst>
                              <p:cond delay="0"/>
                            </p:stCondLst>
                            <p:childTnLst>
                              <p:par>
                                <p:cTn id="36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1" dur="1000"/>
                                        <p:tgtEl>
                                          <p:spTgt spid="61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2" dur="1000" fill="hold"/>
                                        <p:tgtEl>
                                          <p:spTgt spid="61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3" dur="900" decel="100000" fill="hold"/>
                                        <p:tgtEl>
                                          <p:spTgt spid="61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1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5" fill="hold">
                      <p:stCondLst>
                        <p:cond delay="indefinite"/>
                      </p:stCondLst>
                      <p:childTnLst>
                        <p:par>
                          <p:cTn id="376" fill="hold">
                            <p:stCondLst>
                              <p:cond delay="0"/>
                            </p:stCondLst>
                            <p:childTnLst>
                              <p:par>
                                <p:cTn id="377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9" dur="800" decel="100000"/>
                                        <p:tgtEl>
                                          <p:spTgt spid="61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0" dur="800" decel="100000" fill="hold"/>
                                        <p:tgtEl>
                                          <p:spTgt spid="618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1" dur="800" decel="100000" fill="hold"/>
                                        <p:tgtEl>
                                          <p:spTgt spid="61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2" dur="800" decel="100000" fill="hold"/>
                                        <p:tgtEl>
                                          <p:spTgt spid="61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1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1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5" fill="hold">
                      <p:stCondLst>
                        <p:cond delay="indefinite"/>
                      </p:stCondLst>
                      <p:childTnLst>
                        <p:par>
                          <p:cTn id="386" fill="hold">
                            <p:stCondLst>
                              <p:cond delay="0"/>
                            </p:stCondLst>
                            <p:childTnLst>
                              <p:par>
                                <p:cTn id="387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9" dur="80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0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1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2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5" fill="hold">
                      <p:stCondLst>
                        <p:cond delay="indefinite"/>
                      </p:stCondLst>
                      <p:childTnLst>
                        <p:par>
                          <p:cTn id="396" fill="hold">
                            <p:stCondLst>
                              <p:cond delay="0"/>
                            </p:stCondLst>
                            <p:childTnLst>
                              <p:par>
                                <p:cTn id="397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9" dur="80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0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1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2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5" fill="hold">
                      <p:stCondLst>
                        <p:cond delay="indefinite"/>
                      </p:stCondLst>
                      <p:childTnLst>
                        <p:par>
                          <p:cTn id="406" fill="hold">
                            <p:stCondLst>
                              <p:cond delay="0"/>
                            </p:stCondLst>
                            <p:childTnLst>
                              <p:par>
                                <p:cTn id="407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9" dur="800" decel="10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0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1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2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5" fill="hold">
                      <p:stCondLst>
                        <p:cond delay="indefinite"/>
                      </p:stCondLst>
                      <p:childTnLst>
                        <p:par>
                          <p:cTn id="416" fill="hold">
                            <p:stCondLst>
                              <p:cond delay="0"/>
                            </p:stCondLst>
                            <p:childTnLst>
                              <p:par>
                                <p:cTn id="417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9" dur="800" decel="10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0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1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2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5" fill="hold">
                      <p:stCondLst>
                        <p:cond delay="indefinite"/>
                      </p:stCondLst>
                      <p:childTnLst>
                        <p:par>
                          <p:cTn id="426" fill="hold">
                            <p:stCondLst>
                              <p:cond delay="0"/>
                            </p:stCondLst>
                            <p:childTnLst>
                              <p:par>
                                <p:cTn id="427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9" dur="800" decel="100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0" dur="8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1" dur="8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2" dur="8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5" fill="hold">
                      <p:stCondLst>
                        <p:cond delay="indefinite"/>
                      </p:stCondLst>
                      <p:childTnLst>
                        <p:par>
                          <p:cTn id="436" fill="hold">
                            <p:stCondLst>
                              <p:cond delay="0"/>
                            </p:stCondLst>
                            <p:childTnLst>
                              <p:par>
                                <p:cTn id="437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9" dur="800" decel="10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0" dur="8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1" dur="8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2" dur="8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5" fill="hold">
                      <p:stCondLst>
                        <p:cond delay="indefinite"/>
                      </p:stCondLst>
                      <p:childTnLst>
                        <p:par>
                          <p:cTn id="446" fill="hold">
                            <p:stCondLst>
                              <p:cond delay="0"/>
                            </p:stCondLst>
                            <p:childTnLst>
                              <p:par>
                                <p:cTn id="447" presetID="5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8" dur="770" accel="100000">
                                          <p:stCondLst>
                                            <p:cond delay="123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49" dur="770" accel="100000">
                                          <p:stCondLst>
                                            <p:cond delay="123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00000" y="450000"/>
                                      <p:to x="10000" y="10000"/>
                                    </p:animScale>
                                    <p:animScale>
                                      <p:cBhvr>
                                        <p:cTn id="450" dur="1230" decel="100000"/>
                                        <p:tgtEl>
                                          <p:spTgt spid="6"/>
                                        </p:tgtEl>
                                      </p:cBhvr>
                                      <p:from x="100000" y="100000"/>
                                      <p:to x="200000" y="450000"/>
                                    </p:animScale>
                                    <p:anim from="(ppt_x)" to="(0.5)" calcmode="lin" valueType="num">
                                      <p:cBhvr>
                                        <p:cTn id="451" dur="1230" decel="10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0.5)" to="(0.5)" calcmode="lin" valueType="num">
                                      <p:cBhvr>
                                        <p:cTn id="452" dur="770">
                                          <p:stCondLst>
                                            <p:cond delay="123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ppt_y+0.4)" calcmode="lin" valueType="num">
                                      <p:cBhvr>
                                        <p:cTn id="453" dur="1230" decel="10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 from="(ppt_y)" to="(ppt_y)" calcmode="lin" valueType="num">
                                      <p:cBhvr>
                                        <p:cTn id="454" dur="770">
                                          <p:stCondLst>
                                            <p:cond delay="123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45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6" presetID="5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7" dur="770" accel="100000">
                                          <p:stCondLst>
                                            <p:cond delay="1230"/>
                                          </p:stCondLst>
                                        </p:cTn>
                                        <p:tgtEl>
                                          <p:spTgt spid="618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58" dur="770" accel="100000">
                                          <p:stCondLst>
                                            <p:cond delay="1230"/>
                                          </p:stCondLst>
                                        </p:cTn>
                                        <p:tgtEl>
                                          <p:spTgt spid="6183"/>
                                        </p:tgtEl>
                                      </p:cBhvr>
                                      <p:from x="200000" y="450000"/>
                                      <p:to x="10000" y="10000"/>
                                    </p:animScale>
                                    <p:animScale>
                                      <p:cBhvr>
                                        <p:cTn id="459" dur="1230" decel="100000"/>
                                        <p:tgtEl>
                                          <p:spTgt spid="6183"/>
                                        </p:tgtEl>
                                      </p:cBhvr>
                                      <p:from x="100000" y="100000"/>
                                      <p:to x="200000" y="450000"/>
                                    </p:animScale>
                                    <p:anim from="(ppt_x)" to="(0.5)" calcmode="lin" valueType="num">
                                      <p:cBhvr>
                                        <p:cTn id="460" dur="1230" decel="100000"/>
                                        <p:tgtEl>
                                          <p:spTgt spid="61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0.5)" to="(0.5)" calcmode="lin" valueType="num">
                                      <p:cBhvr>
                                        <p:cTn id="461" dur="770">
                                          <p:stCondLst>
                                            <p:cond delay="1230"/>
                                          </p:stCondLst>
                                        </p:cTn>
                                        <p:tgtEl>
                                          <p:spTgt spid="61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ppt_y+0.4)" calcmode="lin" valueType="num">
                                      <p:cBhvr>
                                        <p:cTn id="462" dur="1230" decel="100000"/>
                                        <p:tgtEl>
                                          <p:spTgt spid="61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 from="(ppt_y)" to="(ppt_y)" calcmode="lin" valueType="num">
                                      <p:cBhvr>
                                        <p:cTn id="463" dur="770">
                                          <p:stCondLst>
                                            <p:cond delay="1230"/>
                                          </p:stCondLst>
                                        </p:cTn>
                                        <p:tgtEl>
                                          <p:spTgt spid="61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46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5" presetID="5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6" dur="770" accel="100000">
                                          <p:stCondLst>
                                            <p:cond delay="123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67" dur="770" accel="100000">
                                          <p:stCondLst>
                                            <p:cond delay="123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00000" y="450000"/>
                                      <p:to x="10000" y="10000"/>
                                    </p:animScale>
                                    <p:animScale>
                                      <p:cBhvr>
                                        <p:cTn id="468" dur="1230" decel="100000"/>
                                        <p:tgtEl>
                                          <p:spTgt spid="7"/>
                                        </p:tgtEl>
                                      </p:cBhvr>
                                      <p:from x="100000" y="100000"/>
                                      <p:to x="200000" y="450000"/>
                                    </p:animScale>
                                    <p:anim from="(ppt_x)" to="(0.5)" calcmode="lin" valueType="num">
                                      <p:cBhvr>
                                        <p:cTn id="469" dur="1230" decel="100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0.5)" to="(0.5)" calcmode="lin" valueType="num">
                                      <p:cBhvr>
                                        <p:cTn id="470" dur="770">
                                          <p:stCondLst>
                                            <p:cond delay="123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ppt_y+0.4)" calcmode="lin" valueType="num">
                                      <p:cBhvr>
                                        <p:cTn id="471" dur="1230" decel="100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 from="(ppt_y)" to="(ppt_y)" calcmode="lin" valueType="num">
                                      <p:cBhvr>
                                        <p:cTn id="472" dur="770">
                                          <p:stCondLst>
                                            <p:cond delay="123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47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4" presetID="5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5" dur="770" accel="100000">
                                          <p:stCondLst>
                                            <p:cond delay="123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76" dur="770" accel="100000">
                                          <p:stCondLst>
                                            <p:cond delay="123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00000" y="450000"/>
                                      <p:to x="10000" y="10000"/>
                                    </p:animScale>
                                    <p:animScale>
                                      <p:cBhvr>
                                        <p:cTn id="477" dur="1230" decel="100000"/>
                                        <p:tgtEl>
                                          <p:spTgt spid="8"/>
                                        </p:tgtEl>
                                      </p:cBhvr>
                                      <p:from x="100000" y="100000"/>
                                      <p:to x="200000" y="450000"/>
                                    </p:animScale>
                                    <p:anim from="(ppt_x)" to="(0.5)" calcmode="lin" valueType="num">
                                      <p:cBhvr>
                                        <p:cTn id="478" dur="1230" decel="100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0.5)" to="(0.5)" calcmode="lin" valueType="num">
                                      <p:cBhvr>
                                        <p:cTn id="479" dur="770">
                                          <p:stCondLst>
                                            <p:cond delay="123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ppt_y+0.4)" calcmode="lin" valueType="num">
                                      <p:cBhvr>
                                        <p:cTn id="480" dur="1230" decel="100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 from="(ppt_y)" to="(ppt_y)" calcmode="lin" valueType="num">
                                      <p:cBhvr>
                                        <p:cTn id="481" dur="770">
                                          <p:stCondLst>
                                            <p:cond delay="123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48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3" presetID="5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4" dur="770" accel="100000">
                                          <p:stCondLst>
                                            <p:cond delay="123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85" dur="770" accel="100000">
                                          <p:stCondLst>
                                            <p:cond delay="123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00000" y="450000"/>
                                      <p:to x="10000" y="10000"/>
                                    </p:animScale>
                                    <p:animScale>
                                      <p:cBhvr>
                                        <p:cTn id="486" dur="1230" decel="100000"/>
                                        <p:tgtEl>
                                          <p:spTgt spid="9"/>
                                        </p:tgtEl>
                                      </p:cBhvr>
                                      <p:from x="100000" y="100000"/>
                                      <p:to x="200000" y="450000"/>
                                    </p:animScale>
                                    <p:anim from="(ppt_x)" to="(0.5)" calcmode="lin" valueType="num">
                                      <p:cBhvr>
                                        <p:cTn id="487" dur="1230" decel="100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0.5)" to="(0.5)" calcmode="lin" valueType="num">
                                      <p:cBhvr>
                                        <p:cTn id="488" dur="770">
                                          <p:stCondLst>
                                            <p:cond delay="123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ppt_y+0.4)" calcmode="lin" valueType="num">
                                      <p:cBhvr>
                                        <p:cTn id="489" dur="1230" decel="100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 from="(ppt_y)" to="(ppt_y)" calcmode="lin" valueType="num">
                                      <p:cBhvr>
                                        <p:cTn id="490" dur="770">
                                          <p:stCondLst>
                                            <p:cond delay="123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49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2" presetID="5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3" dur="770" accel="100000">
                                          <p:stCondLst>
                                            <p:cond delay="123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94" dur="770" accel="100000">
                                          <p:stCondLst>
                                            <p:cond delay="123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from x="200000" y="450000"/>
                                      <p:to x="10000" y="10000"/>
                                    </p:animScale>
                                    <p:animScale>
                                      <p:cBhvr>
                                        <p:cTn id="495" dur="1230" decel="100000"/>
                                        <p:tgtEl>
                                          <p:spTgt spid="10"/>
                                        </p:tgtEl>
                                      </p:cBhvr>
                                      <p:from x="100000" y="100000"/>
                                      <p:to x="200000" y="450000"/>
                                    </p:animScale>
                                    <p:anim from="(ppt_x)" to="(0.5)" calcmode="lin" valueType="num">
                                      <p:cBhvr>
                                        <p:cTn id="496" dur="1230" decel="100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0.5)" to="(0.5)" calcmode="lin" valueType="num">
                                      <p:cBhvr>
                                        <p:cTn id="497" dur="770">
                                          <p:stCondLst>
                                            <p:cond delay="123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ppt_y+0.4)" calcmode="lin" valueType="num">
                                      <p:cBhvr>
                                        <p:cTn id="498" dur="1230" decel="100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 from="(ppt_y)" to="(ppt_y)" calcmode="lin" valueType="num">
                                      <p:cBhvr>
                                        <p:cTn id="499" dur="770">
                                          <p:stCondLst>
                                            <p:cond delay="123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50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1" presetID="5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2" dur="770" accel="100000">
                                          <p:stCondLst>
                                            <p:cond delay="123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03" dur="770" accel="100000">
                                          <p:stCondLst>
                                            <p:cond delay="123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200000" y="450000"/>
                                      <p:to x="10000" y="10000"/>
                                    </p:animScale>
                                    <p:animScale>
                                      <p:cBhvr>
                                        <p:cTn id="504" dur="1230" decel="100000"/>
                                        <p:tgtEl>
                                          <p:spTgt spid="11"/>
                                        </p:tgtEl>
                                      </p:cBhvr>
                                      <p:from x="100000" y="100000"/>
                                      <p:to x="200000" y="450000"/>
                                    </p:animScale>
                                    <p:anim from="(ppt_x)" to="(0.5)" calcmode="lin" valueType="num">
                                      <p:cBhvr>
                                        <p:cTn id="505" dur="1230" decel="100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0.5)" to="(0.5)" calcmode="lin" valueType="num">
                                      <p:cBhvr>
                                        <p:cTn id="506" dur="770">
                                          <p:stCondLst>
                                            <p:cond delay="123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ppt_y+0.4)" calcmode="lin" valueType="num">
                                      <p:cBhvr>
                                        <p:cTn id="507" dur="1230" decel="100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 from="(ppt_y)" to="(ppt_y)" calcmode="lin" valueType="num">
                                      <p:cBhvr>
                                        <p:cTn id="508" dur="770">
                                          <p:stCondLst>
                                            <p:cond delay="123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50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0" fill="hold">
                      <p:stCondLst>
                        <p:cond delay="indefinite"/>
                      </p:stCondLst>
                      <p:childTnLst>
                        <p:par>
                          <p:cTn id="511" fill="hold">
                            <p:stCondLst>
                              <p:cond delay="0"/>
                            </p:stCondLst>
                            <p:childTnLst>
                              <p:par>
                                <p:cTn id="512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4" dur="770" decel="100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15" dur="770" decel="100000"/>
                                        <p:tgtEl>
                                          <p:spTgt spid="2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51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517" dur="77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51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519" dur="77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52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1" fill="hold">
                      <p:stCondLst>
                        <p:cond delay="indefinite"/>
                      </p:stCondLst>
                      <p:childTnLst>
                        <p:par>
                          <p:cTn id="522" fill="hold">
                            <p:stCondLst>
                              <p:cond delay="0"/>
                            </p:stCondLst>
                            <p:childTnLst>
                              <p:par>
                                <p:cTn id="523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5" dur="770" decel="100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26" dur="770" decel="100000"/>
                                        <p:tgtEl>
                                          <p:spTgt spid="60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52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528" dur="77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52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530" dur="77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53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2" fill="hold">
                      <p:stCondLst>
                        <p:cond delay="indefinite"/>
                      </p:stCondLst>
                      <p:childTnLst>
                        <p:par>
                          <p:cTn id="533" fill="hold">
                            <p:stCondLst>
                              <p:cond delay="0"/>
                            </p:stCondLst>
                            <p:childTnLst>
                              <p:par>
                                <p:cTn id="534" presetID="3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5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6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7" dur="200" decel="1000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8" dur="200" decel="1000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9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0.4+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0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0.4-0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4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2" presetID="3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3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4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5" dur="200" decel="100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6" dur="200" decel="100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7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0.4+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8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0.4-0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4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0" fill="hold">
                      <p:stCondLst>
                        <p:cond delay="indefinite"/>
                      </p:stCondLst>
                      <p:childTnLst>
                        <p:par>
                          <p:cTn id="551" fill="hold">
                            <p:stCondLst>
                              <p:cond delay="0"/>
                            </p:stCondLst>
                            <p:childTnLst>
                              <p:par>
                                <p:cTn id="55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4" dur="500" fill="hold"/>
                                        <p:tgtEl>
                                          <p:spTgt spid="216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5" dur="500" fill="hold"/>
                                        <p:tgtEl>
                                          <p:spTgt spid="216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8" dur="500" fill="hold"/>
                                        <p:tgtEl>
                                          <p:spTgt spid="216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9" dur="500" fill="hold"/>
                                        <p:tgtEl>
                                          <p:spTgt spid="216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0" fill="hold">
                      <p:stCondLst>
                        <p:cond delay="indefinite"/>
                      </p:stCondLst>
                      <p:childTnLst>
                        <p:par>
                          <p:cTn id="561" fill="hold">
                            <p:stCondLst>
                              <p:cond delay="0"/>
                            </p:stCondLst>
                            <p:childTnLst>
                              <p:par>
                                <p:cTn id="562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63" dur="500"/>
                                        <p:tgtEl>
                                          <p:spTgt spid="216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4" dur="500"/>
                                        <p:tgtEl>
                                          <p:spTgt spid="216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6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6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67" dur="500"/>
                                        <p:tgtEl>
                                          <p:spTgt spid="216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8" dur="500"/>
                                        <p:tgtEl>
                                          <p:spTgt spid="216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6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0" fill="hold">
                      <p:stCondLst>
                        <p:cond delay="indefinite"/>
                      </p:stCondLst>
                      <p:childTnLst>
                        <p:par>
                          <p:cTn id="571" fill="hold">
                            <p:stCondLst>
                              <p:cond delay="0"/>
                            </p:stCondLst>
                            <p:childTnLst>
                              <p:par>
                                <p:cTn id="572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4" dur="1000"/>
                                        <p:tgtEl>
                                          <p:spTgt spid="61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5" dur="1000" fill="hold"/>
                                        <p:tgtEl>
                                          <p:spTgt spid="61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6" dur="900" decel="100000" fill="hold"/>
                                        <p:tgtEl>
                                          <p:spTgt spid="61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1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8" fill="hold">
                      <p:stCondLst>
                        <p:cond delay="indefinite"/>
                      </p:stCondLst>
                      <p:childTnLst>
                        <p:par>
                          <p:cTn id="579" fill="hold">
                            <p:stCondLst>
                              <p:cond delay="0"/>
                            </p:stCondLst>
                            <p:childTnLst>
                              <p:par>
                                <p:cTn id="580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8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8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8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5" fill="hold">
                      <p:stCondLst>
                        <p:cond delay="indefinite"/>
                      </p:stCondLst>
                      <p:childTnLst>
                        <p:par>
                          <p:cTn id="586" fill="hold">
                            <p:stCondLst>
                              <p:cond delay="0"/>
                            </p:stCondLst>
                            <p:childTnLst>
                              <p:par>
                                <p:cTn id="587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8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9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9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2" fill="hold">
                      <p:stCondLst>
                        <p:cond delay="indefinite"/>
                      </p:stCondLst>
                      <p:childTnLst>
                        <p:par>
                          <p:cTn id="593" fill="hold">
                            <p:stCondLst>
                              <p:cond delay="0"/>
                            </p:stCondLst>
                            <p:childTnLst>
                              <p:par>
                                <p:cTn id="594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9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9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9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9" fill="hold">
                      <p:stCondLst>
                        <p:cond delay="indefinite"/>
                      </p:stCondLst>
                      <p:childTnLst>
                        <p:par>
                          <p:cTn id="600" fill="hold">
                            <p:stCondLst>
                              <p:cond delay="0"/>
                            </p:stCondLst>
                            <p:childTnLst>
                              <p:par>
                                <p:cTn id="601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02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3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5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06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7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9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10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1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3" fill="hold">
                      <p:stCondLst>
                        <p:cond delay="indefinite"/>
                      </p:stCondLst>
                      <p:childTnLst>
                        <p:par>
                          <p:cTn id="614" fill="hold">
                            <p:stCondLst>
                              <p:cond delay="0"/>
                            </p:stCondLst>
                            <p:childTnLst>
                              <p:par>
                                <p:cTn id="61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9" dur="9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1" fill="hold">
                      <p:stCondLst>
                        <p:cond delay="indefinite"/>
                      </p:stCondLst>
                      <p:childTnLst>
                        <p:par>
                          <p:cTn id="622" fill="hold">
                            <p:stCondLst>
                              <p:cond delay="0"/>
                            </p:stCondLst>
                            <p:childTnLst>
                              <p:par>
                                <p:cTn id="623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62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62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62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8" fill="hold">
                      <p:stCondLst>
                        <p:cond delay="indefinite"/>
                      </p:stCondLst>
                      <p:childTnLst>
                        <p:par>
                          <p:cTn id="629" fill="hold">
                            <p:stCondLst>
                              <p:cond delay="0"/>
                            </p:stCondLst>
                            <p:childTnLst>
                              <p:par>
                                <p:cTn id="630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63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63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63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5" fill="hold">
                      <p:stCondLst>
                        <p:cond delay="indefinite"/>
                      </p:stCondLst>
                      <p:childTnLst>
                        <p:par>
                          <p:cTn id="636" fill="hold">
                            <p:stCondLst>
                              <p:cond delay="0"/>
                            </p:stCondLst>
                            <p:childTnLst>
                              <p:par>
                                <p:cTn id="637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63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64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64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2" fill="hold">
                      <p:stCondLst>
                        <p:cond delay="indefinite"/>
                      </p:stCondLst>
                      <p:childTnLst>
                        <p:par>
                          <p:cTn id="643" fill="hold">
                            <p:stCondLst>
                              <p:cond delay="0"/>
                            </p:stCondLst>
                            <p:childTnLst>
                              <p:par>
                                <p:cTn id="644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45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6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8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49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0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2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53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4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6" fill="hold">
                      <p:stCondLst>
                        <p:cond delay="indefinite"/>
                      </p:stCondLst>
                      <p:childTnLst>
                        <p:par>
                          <p:cTn id="657" fill="hold">
                            <p:stCondLst>
                              <p:cond delay="0"/>
                            </p:stCondLst>
                            <p:childTnLst>
                              <p:par>
                                <p:cTn id="658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2" dur="90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4" fill="hold">
                      <p:stCondLst>
                        <p:cond delay="indefinite"/>
                      </p:stCondLst>
                      <p:childTnLst>
                        <p:par>
                          <p:cTn id="665" fill="hold">
                            <p:stCondLst>
                              <p:cond delay="0"/>
                            </p:stCondLst>
                            <p:childTnLst>
                              <p:par>
                                <p:cTn id="666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66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66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67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1" fill="hold">
                      <p:stCondLst>
                        <p:cond delay="indefinite"/>
                      </p:stCondLst>
                      <p:childTnLst>
                        <p:par>
                          <p:cTn id="672" fill="hold">
                            <p:stCondLst>
                              <p:cond delay="0"/>
                            </p:stCondLst>
                            <p:childTnLst>
                              <p:par>
                                <p:cTn id="673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74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5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7" fill="hold">
                      <p:stCondLst>
                        <p:cond delay="indefinite"/>
                      </p:stCondLst>
                      <p:childTnLst>
                        <p:par>
                          <p:cTn id="678" fill="hold">
                            <p:stCondLst>
                              <p:cond delay="0"/>
                            </p:stCondLst>
                            <p:childTnLst>
                              <p:par>
                                <p:cTn id="679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5" dur="500" tmFilter="0,0; .5, 1; 1, 1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6" fill="hold">
                      <p:stCondLst>
                        <p:cond delay="indefinite"/>
                      </p:stCondLst>
                      <p:childTnLst>
                        <p:par>
                          <p:cTn id="687" fill="hold">
                            <p:stCondLst>
                              <p:cond delay="0"/>
                            </p:stCondLst>
                            <p:childTnLst>
                              <p:par>
                                <p:cTn id="688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0" dur="770" decel="100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91" dur="770" decel="100000"/>
                                        <p:tgtEl>
                                          <p:spTgt spid="21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69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693" dur="77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69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695" dur="77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69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7" fill="hold">
                      <p:stCondLst>
                        <p:cond delay="indefinite"/>
                      </p:stCondLst>
                      <p:childTnLst>
                        <p:par>
                          <p:cTn id="698" fill="hold">
                            <p:stCondLst>
                              <p:cond delay="0"/>
                            </p:stCondLst>
                            <p:childTnLst>
                              <p:par>
                                <p:cTn id="699" presetID="54" presetClass="exit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00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1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2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3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0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6" presetID="54" presetClass="exit" presetSubtype="0" decel="10000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707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8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9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0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1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63" grpId="0" animBg="1"/>
      <p:bldP spid="6163" grpId="1" animBg="1"/>
      <p:bldP spid="6164" grpId="0" animBg="1"/>
      <p:bldP spid="6164" grpId="1" animBg="1"/>
      <p:bldP spid="6165" grpId="0" animBg="1"/>
      <p:bldP spid="6165" grpId="1" animBg="1"/>
      <p:bldP spid="6166" grpId="0" animBg="1"/>
      <p:bldP spid="6166" grpId="1" animBg="1"/>
      <p:bldP spid="6167" grpId="0" animBg="1"/>
      <p:bldP spid="6167" grpId="1" animBg="1"/>
      <p:bldP spid="6171" grpId="0" animBg="1"/>
      <p:bldP spid="6171" grpId="1" animBg="1"/>
      <p:bldP spid="6172" grpId="0" animBg="1"/>
      <p:bldP spid="6172" grpId="1" animBg="1"/>
      <p:bldP spid="6173" grpId="0" animBg="1"/>
      <p:bldP spid="6173" grpId="1" animBg="1"/>
      <p:bldP spid="6174" grpId="0" animBg="1"/>
      <p:bldP spid="6174" grpId="1" animBg="1"/>
      <p:bldP spid="6175" grpId="0" animBg="1"/>
      <p:bldP spid="6175" grpId="1" animBg="1"/>
      <p:bldP spid="6176" grpId="0" animBg="1"/>
      <p:bldP spid="6176" grpId="1" animBg="1"/>
      <p:bldP spid="6177" grpId="0" animBg="1"/>
      <p:bldP spid="6177" grpId="1" animBg="1"/>
      <p:bldP spid="6178" grpId="0" animBg="1"/>
      <p:bldP spid="6179" grpId="0" animBg="1"/>
      <p:bldP spid="6188" grpId="0" animBg="1"/>
      <p:bldP spid="6153" grpId="0" animBg="1"/>
      <p:bldP spid="6153" grpId="1" animBg="1"/>
      <p:bldP spid="6154" grpId="0" animBg="1"/>
      <p:bldP spid="6154" grpId="1" animBg="1"/>
      <p:bldP spid="6155" grpId="0" animBg="1"/>
      <p:bldP spid="6155" grpId="1" animBg="1"/>
      <p:bldP spid="6156" grpId="0" animBg="1"/>
      <p:bldP spid="6156" grpId="1" animBg="1"/>
      <p:bldP spid="6157" grpId="0" animBg="1"/>
      <p:bldP spid="6157" grpId="1" animBg="1"/>
      <p:bldP spid="6158" grpId="0" animBg="1"/>
      <p:bldP spid="6158" grpId="1" animBg="1"/>
      <p:bldP spid="2" grpId="0" animBg="1"/>
      <p:bldP spid="2" grpId="1" animBg="1"/>
      <p:bldP spid="3" grpId="0" animBg="1"/>
      <p:bldP spid="3" grpId="1" animBg="1"/>
      <p:bldP spid="4" grpId="0" animBg="1"/>
      <p:bldP spid="4" grpId="1" animBg="1"/>
      <p:bldP spid="5" grpId="0" animBg="1"/>
      <p:bldP spid="5" grpId="1" animBg="1"/>
      <p:bldP spid="42" grpId="0" animBg="1"/>
      <p:bldP spid="42" grpId="1" animBg="1"/>
      <p:bldP spid="43" grpId="0" animBg="1"/>
      <p:bldP spid="43" grpId="1" animBg="1"/>
      <p:bldP spid="6183" grpId="0" animBg="1"/>
      <p:bldP spid="6183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216111" grpId="0" animBg="1"/>
      <p:bldP spid="216111" grpId="1" animBg="1"/>
      <p:bldP spid="15" grpId="0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19" grpId="0" animBg="1"/>
      <p:bldP spid="20" grpId="0" animBg="1"/>
      <p:bldP spid="20" grpId="1" animBg="1"/>
      <p:bldP spid="45" grpId="0" animBg="1"/>
      <p:bldP spid="45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Picture 2" descr="\\psf\Host\Users\louischerkaoui26\Desktop\Screen shot 2010-11-20 at 23.47.34.png"/>
          <p:cNvPicPr>
            <a:picLocks noChangeAspect="1" noChangeArrowheads="1"/>
          </p:cNvPicPr>
          <p:nvPr/>
        </p:nvPicPr>
        <p:blipFill>
          <a:blip r:embed="rId3" cstate="print"/>
          <a:srcRect l="13333" t="3333" r="13333" b="19440"/>
          <a:stretch>
            <a:fillRect/>
          </a:stretch>
        </p:blipFill>
        <p:spPr bwMode="auto">
          <a:xfrm>
            <a:off x="-36512" y="-44624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Screen Shot 2015-03-16 at 15.47.03.png"/>
          <p:cNvPicPr>
            <a:picLocks noChangeAspect="1"/>
          </p:cNvPicPr>
          <p:nvPr/>
        </p:nvPicPr>
        <p:blipFill>
          <a:blip r:embed="rId4" cstate="print"/>
          <a:srcRect l="13247" t="29694" r="34253" b="10306"/>
          <a:stretch>
            <a:fillRect/>
          </a:stretch>
        </p:blipFill>
        <p:spPr>
          <a:xfrm rot="280943">
            <a:off x="1143000" y="816429"/>
            <a:ext cx="7071360" cy="505097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/>
          </p:cNvSpPr>
          <p:nvPr>
            <p:ph type="title" idx="4294967295"/>
          </p:nvPr>
        </p:nvSpPr>
        <p:spPr>
          <a:xfrm>
            <a:off x="433388" y="0"/>
            <a:ext cx="8710612" cy="779463"/>
          </a:xfrm>
        </p:spPr>
        <p:txBody>
          <a:bodyPr/>
          <a:lstStyle/>
          <a:p>
            <a:pPr eaLnBrk="1" hangingPunct="1"/>
            <a:r>
              <a:rPr lang="en-GB" sz="2800" b="1" dirty="0" smtClean="0">
                <a:solidFill>
                  <a:srgbClr val="000000"/>
                </a:solidFill>
              </a:rPr>
              <a:t>Reading</a:t>
            </a:r>
            <a:r>
              <a:rPr lang="en-GB" sz="2800" dirty="0" smtClean="0">
                <a:solidFill>
                  <a:srgbClr val="000000"/>
                </a:solidFill>
              </a:rPr>
              <a:t>: A different kind of reading activity</a:t>
            </a:r>
          </a:p>
        </p:txBody>
      </p:sp>
      <p:sp>
        <p:nvSpPr>
          <p:cNvPr id="22531" name="Rectangle 3"/>
          <p:cNvSpPr>
            <a:spLocks/>
          </p:cNvSpPr>
          <p:nvPr/>
        </p:nvSpPr>
        <p:spPr bwMode="auto">
          <a:xfrm>
            <a:off x="76200" y="4953000"/>
            <a:ext cx="50292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50000"/>
              </a:lnSpc>
              <a:spcBef>
                <a:spcPct val="30000"/>
              </a:spcBef>
              <a:buClr>
                <a:schemeClr val="accent1"/>
              </a:buClr>
              <a:defRPr/>
            </a:pPr>
            <a:r>
              <a:rPr lang="en-GB" sz="2000" dirty="0">
                <a:solidFill>
                  <a:srgbClr val="000000"/>
                </a:solidFill>
                <a:latin typeface="+mn-lt"/>
              </a:rPr>
              <a:t>What is the text talking about? </a:t>
            </a:r>
          </a:p>
          <a:p>
            <a:pPr marL="342900" indent="-342900" eaLnBrk="0" hangingPunct="0">
              <a:lnSpc>
                <a:spcPct val="50000"/>
              </a:lnSpc>
              <a:spcBef>
                <a:spcPct val="30000"/>
              </a:spcBef>
              <a:buClr>
                <a:schemeClr val="accent1"/>
              </a:buClr>
              <a:defRPr/>
            </a:pPr>
            <a:r>
              <a:rPr lang="en-GB" sz="2000" dirty="0">
                <a:solidFill>
                  <a:srgbClr val="000000"/>
                </a:solidFill>
                <a:latin typeface="+mn-lt"/>
              </a:rPr>
              <a:t>Where and when is the story set?</a:t>
            </a:r>
          </a:p>
          <a:p>
            <a:pPr marL="342900" indent="-342900" eaLnBrk="0" hangingPunct="0">
              <a:lnSpc>
                <a:spcPct val="50000"/>
              </a:lnSpc>
              <a:spcBef>
                <a:spcPct val="30000"/>
              </a:spcBef>
              <a:buClr>
                <a:schemeClr val="accent1"/>
              </a:buClr>
              <a:defRPr/>
            </a:pPr>
            <a:r>
              <a:rPr lang="en-GB" sz="2000" dirty="0">
                <a:solidFill>
                  <a:srgbClr val="000000"/>
                </a:solidFill>
                <a:latin typeface="+mn-lt"/>
              </a:rPr>
              <a:t>What tenses are used in the text?  </a:t>
            </a:r>
          </a:p>
          <a:p>
            <a:pPr marL="342900" indent="-342900" eaLnBrk="0" hangingPunct="0">
              <a:lnSpc>
                <a:spcPct val="50000"/>
              </a:lnSpc>
              <a:spcBef>
                <a:spcPct val="30000"/>
              </a:spcBef>
              <a:buClr>
                <a:schemeClr val="accent1"/>
              </a:buClr>
              <a:defRPr/>
            </a:pPr>
            <a:r>
              <a:rPr lang="en-GB" sz="2000" dirty="0">
                <a:solidFill>
                  <a:srgbClr val="000000"/>
                </a:solidFill>
                <a:latin typeface="+mn-lt"/>
              </a:rPr>
              <a:t>Use the content to write a text about</a:t>
            </a:r>
          </a:p>
        </p:txBody>
      </p:sp>
      <p:sp>
        <p:nvSpPr>
          <p:cNvPr id="36868" name="Rectangle 7"/>
          <p:cNvSpPr>
            <a:spLocks noChangeArrowheads="1"/>
          </p:cNvSpPr>
          <p:nvPr/>
        </p:nvSpPr>
        <p:spPr bwMode="auto">
          <a:xfrm>
            <a:off x="6950075" y="6457950"/>
            <a:ext cx="2193925" cy="40005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>
                <a:solidFill>
                  <a:schemeClr val="hlink"/>
                </a:solidFill>
              </a:rPr>
              <a:t>www.wordle.net</a:t>
            </a:r>
          </a:p>
        </p:txBody>
      </p:sp>
      <p:sp>
        <p:nvSpPr>
          <p:cNvPr id="2" name="Rectangle 3"/>
          <p:cNvSpPr>
            <a:spLocks/>
          </p:cNvSpPr>
          <p:nvPr/>
        </p:nvSpPr>
        <p:spPr bwMode="auto">
          <a:xfrm>
            <a:off x="76200" y="6093296"/>
            <a:ext cx="91440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50000"/>
              </a:lnSpc>
              <a:spcBef>
                <a:spcPct val="30000"/>
              </a:spcBef>
              <a:buClr>
                <a:schemeClr val="accent1"/>
              </a:buClr>
              <a:buFont typeface="Webdings" pitchFamily="18" charset="2"/>
              <a:buNone/>
            </a:pPr>
            <a:r>
              <a:rPr lang="en-GB" sz="2000" b="1" dirty="0">
                <a:solidFill>
                  <a:srgbClr val="000000"/>
                </a:solidFill>
              </a:rPr>
              <a:t>Content of </a:t>
            </a:r>
            <a:r>
              <a:rPr lang="en-GB" sz="2000" b="1" dirty="0" err="1">
                <a:solidFill>
                  <a:srgbClr val="000000"/>
                </a:solidFill>
              </a:rPr>
              <a:t>Wordclouds</a:t>
            </a:r>
            <a:r>
              <a:rPr lang="en-GB" sz="2000" b="1" dirty="0">
                <a:solidFill>
                  <a:srgbClr val="000000"/>
                </a:solidFill>
              </a:rPr>
              <a:t> will depend  on the level and ability of students </a:t>
            </a:r>
          </a:p>
        </p:txBody>
      </p:sp>
      <p:pic>
        <p:nvPicPr>
          <p:cNvPr id="36870" name="Picture 1" descr="C:\Users\Cherkaoui\Desktop\10978594_10203516399374929_2722578144912569563_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00200" y="762000"/>
            <a:ext cx="6062663" cy="3903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8642" name="Rectangle 2"/>
          <p:cNvSpPr>
            <a:spLocks noChangeArrowheads="1"/>
          </p:cNvSpPr>
          <p:nvPr/>
        </p:nvSpPr>
        <p:spPr bwMode="auto">
          <a:xfrm>
            <a:off x="4876800" y="4851400"/>
            <a:ext cx="4286250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 eaLnBrk="0" hangingPunct="0">
              <a:defRPr/>
            </a:pPr>
            <a:r>
              <a:rPr lang="en-US" sz="2000" dirty="0">
                <a:solidFill>
                  <a:srgbClr val="10131A"/>
                </a:solidFill>
                <a:latin typeface="+mn-lt"/>
                <a:ea typeface="Cambria" pitchFamily="18" charset="0"/>
                <a:cs typeface="Arial" pitchFamily="34" charset="0"/>
              </a:rPr>
              <a:t>How many brothers does she have?</a:t>
            </a:r>
            <a:endParaRPr lang="en-GB" sz="2000" dirty="0">
              <a:latin typeface="+mn-lt"/>
            </a:endParaRPr>
          </a:p>
          <a:p>
            <a:pPr eaLnBrk="0" hangingPunct="0">
              <a:defRPr/>
            </a:pPr>
            <a:r>
              <a:rPr lang="en-US" sz="2000" dirty="0">
                <a:solidFill>
                  <a:srgbClr val="10131A"/>
                </a:solidFill>
                <a:latin typeface="+mn-lt"/>
                <a:ea typeface="Cambria" pitchFamily="18" charset="0"/>
                <a:cs typeface="Arial" pitchFamily="34" charset="0"/>
              </a:rPr>
              <a:t>What colour is her parents hair?</a:t>
            </a:r>
            <a:endParaRPr lang="en-GB" sz="2000" dirty="0">
              <a:latin typeface="+mn-lt"/>
            </a:endParaRPr>
          </a:p>
          <a:p>
            <a:pPr eaLnBrk="0" hangingPunct="0">
              <a:defRPr/>
            </a:pPr>
            <a:r>
              <a:rPr lang="en-US" sz="2000" dirty="0">
                <a:solidFill>
                  <a:srgbClr val="10131A"/>
                </a:solidFill>
                <a:latin typeface="+mn-lt"/>
                <a:ea typeface="Cambria" pitchFamily="18" charset="0"/>
                <a:cs typeface="Arial" pitchFamily="34" charset="0"/>
              </a:rPr>
              <a:t>Who works in a hospital?</a:t>
            </a:r>
            <a:endParaRPr lang="en-GB" sz="2000" dirty="0">
              <a:latin typeface="+mn-lt"/>
            </a:endParaRPr>
          </a:p>
        </p:txBody>
      </p:sp>
      <p:pic>
        <p:nvPicPr>
          <p:cNvPr id="10" name="Picture 9" descr="Screen Shot 2015-03-19 at 10.18.14.png"/>
          <p:cNvPicPr>
            <a:picLocks noChangeAspect="1"/>
          </p:cNvPicPr>
          <p:nvPr/>
        </p:nvPicPr>
        <p:blipFill>
          <a:blip r:embed="rId3"/>
          <a:srcRect l="18333" t="22667" r="24167" b="24000"/>
          <a:stretch>
            <a:fillRect/>
          </a:stretch>
        </p:blipFill>
        <p:spPr>
          <a:xfrm>
            <a:off x="990600" y="685800"/>
            <a:ext cx="7162800" cy="4152348"/>
          </a:xfrm>
          <a:prstGeom prst="rect">
            <a:avLst/>
          </a:prstGeom>
        </p:spPr>
      </p:pic>
      <p:sp>
        <p:nvSpPr>
          <p:cNvPr id="11" name="Rectangle 2"/>
          <p:cNvSpPr txBox="1">
            <a:spLocks/>
          </p:cNvSpPr>
          <p:nvPr/>
        </p:nvSpPr>
        <p:spPr>
          <a:xfrm rot="21363652">
            <a:off x="324059" y="2530045"/>
            <a:ext cx="8370813" cy="491431"/>
          </a:xfrm>
          <a:prstGeom prst="rect">
            <a:avLst/>
          </a:prstGeom>
          <a:effectLst>
            <a:glow rad="101600">
              <a:schemeClr val="accent3">
                <a:lumMod val="50000"/>
                <a:alpha val="75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Learner-centred: </a:t>
            </a:r>
            <a:r>
              <a:rPr kumimoji="0" lang="en-GB" sz="2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Ask students to create similar activities</a:t>
            </a:r>
            <a:r>
              <a:rPr kumimoji="0" lang="en-GB" sz="2200" b="0" i="0" u="none" strike="noStrike" kern="120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for their peers. </a:t>
            </a:r>
            <a:endParaRPr kumimoji="0" lang="en-GB" sz="22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5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5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25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25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2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686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686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686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686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3686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1" grpId="0"/>
      <p:bldP spid="2" grpId="0"/>
      <p:bldP spid="368642" grpId="0"/>
      <p:bldP spid="1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 l="12915" t="8485" r="15473" b="18672"/>
          <a:stretch>
            <a:fillRect/>
          </a:stretch>
        </p:blipFill>
        <p:spPr bwMode="auto">
          <a:xfrm>
            <a:off x="467544" y="764704"/>
            <a:ext cx="5852110" cy="4464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 l="13825" t="22438" r="13825" b="15547"/>
          <a:stretch>
            <a:fillRect/>
          </a:stretch>
        </p:blipFill>
        <p:spPr bwMode="auto">
          <a:xfrm>
            <a:off x="2123728" y="2204864"/>
            <a:ext cx="6496722" cy="4176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Rectangle 10"/>
          <p:cNvSpPr/>
          <p:nvPr/>
        </p:nvSpPr>
        <p:spPr>
          <a:xfrm>
            <a:off x="0" y="213936"/>
            <a:ext cx="914400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0"/>
              </a:spcBef>
              <a:defRPr/>
            </a:pPr>
            <a:r>
              <a:rPr lang="en-GB" sz="2200" b="1" dirty="0">
                <a:solidFill>
                  <a:srgbClr val="000000"/>
                </a:solidFill>
              </a:rPr>
              <a:t>Learner-centred: </a:t>
            </a:r>
            <a:r>
              <a:rPr lang="en-GB" sz="2200" b="1" dirty="0" smtClean="0">
                <a:solidFill>
                  <a:srgbClr val="000000"/>
                </a:solidFill>
              </a:rPr>
              <a:t> </a:t>
            </a:r>
            <a:r>
              <a:rPr lang="en-GB" sz="2200" dirty="0" smtClean="0">
                <a:solidFill>
                  <a:srgbClr val="000000"/>
                </a:solidFill>
              </a:rPr>
              <a:t>Ask </a:t>
            </a:r>
            <a:r>
              <a:rPr lang="en-GB" sz="2200" dirty="0">
                <a:solidFill>
                  <a:srgbClr val="000000"/>
                </a:solidFill>
              </a:rPr>
              <a:t>the students to create similar activities for their peers. </a:t>
            </a:r>
          </a:p>
        </p:txBody>
      </p:sp>
      <p:sp>
        <p:nvSpPr>
          <p:cNvPr id="5" name="Rectangle 2"/>
          <p:cNvSpPr txBox="1">
            <a:spLocks/>
          </p:cNvSpPr>
          <p:nvPr/>
        </p:nvSpPr>
        <p:spPr>
          <a:xfrm rot="21157513">
            <a:off x="33005" y="4375664"/>
            <a:ext cx="4114838" cy="7794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Higher thinking order</a:t>
            </a:r>
          </a:p>
        </p:txBody>
      </p:sp>
      <p:sp>
        <p:nvSpPr>
          <p:cNvPr id="126977" name="Rectangle 1"/>
          <p:cNvSpPr>
            <a:spLocks noChangeArrowheads="1"/>
          </p:cNvSpPr>
          <p:nvPr/>
        </p:nvSpPr>
        <p:spPr bwMode="auto">
          <a:xfrm rot="21355783">
            <a:off x="1215566" y="1988699"/>
            <a:ext cx="6719610" cy="1015663"/>
          </a:xfrm>
          <a:prstGeom prst="rect">
            <a:avLst/>
          </a:prstGeom>
          <a:solidFill>
            <a:schemeClr val="bg1">
              <a:lumMod val="50000"/>
              <a:alpha val="77000"/>
            </a:schemeClr>
          </a:solidFill>
          <a:ln w="9525">
            <a:noFill/>
            <a:miter lim="800000"/>
            <a:headEnd/>
            <a:tailEnd/>
          </a:ln>
          <a:effectLst>
            <a:glow rad="101600">
              <a:schemeClr val="bg1">
                <a:lumMod val="50000"/>
                <a:alpha val="75000"/>
              </a:schemeClr>
            </a:glo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r>
              <a:rPr lang="en-US" sz="20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S</a:t>
            </a:r>
            <a:r>
              <a:rPr kumimoji="0" lang="en-US" sz="2000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tudent</a:t>
            </a:r>
            <a:r>
              <a:rPr kumimoji="0" lang="en-US" sz="2000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/>
                <a:ea typeface="Times New Roman" pitchFamily="18" charset="0"/>
                <a:cs typeface="Arial" pitchFamily="34" charset="0"/>
              </a:rPr>
              <a:t>’</a:t>
            </a:r>
            <a:r>
              <a:rPr kumimoji="0" lang="en-US" sz="2000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s own experiences form the content</a:t>
            </a:r>
            <a:endParaRPr kumimoji="0" lang="en-GB" sz="2000" b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r>
              <a:rPr lang="en-US" sz="20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S</a:t>
            </a:r>
            <a:r>
              <a:rPr kumimoji="0" lang="en-US" sz="2000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tudents choose content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r>
              <a:rPr lang="en-US" sz="20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Often students have more/better ideas than teachers</a:t>
            </a:r>
            <a:endParaRPr kumimoji="0" lang="en-US" sz="2000" b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69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69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6977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1200</TotalTime>
  <Words>818</Words>
  <Application>Microsoft Macintosh PowerPoint</Application>
  <PresentationFormat>On-screen Show (4:3)</PresentationFormat>
  <Paragraphs>84</Paragraphs>
  <Slides>10</Slides>
  <Notes>3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Slide 1</vt:lpstr>
      <vt:lpstr>Listening: A different kind of listening activity</vt:lpstr>
      <vt:lpstr>Slide 3</vt:lpstr>
      <vt:lpstr>Slide 4</vt:lpstr>
      <vt:lpstr>Slide 5</vt:lpstr>
      <vt:lpstr>Slide 6</vt:lpstr>
      <vt:lpstr>Slide 7</vt:lpstr>
      <vt:lpstr>Slide 8</vt:lpstr>
      <vt:lpstr>Reading: A different kind of reading activity</vt:lpstr>
      <vt:lpstr>Slide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Teacher</dc:creator>
  <cp:lastModifiedBy>Taoufiq Cherkaoui</cp:lastModifiedBy>
  <cp:revision>122</cp:revision>
  <cp:lastPrinted>2015-03-27T11:46:09Z</cp:lastPrinted>
  <dcterms:created xsi:type="dcterms:W3CDTF">2015-03-27T11:45:36Z</dcterms:created>
  <dcterms:modified xsi:type="dcterms:W3CDTF">2015-03-27T11:46:12Z</dcterms:modified>
</cp:coreProperties>
</file>