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png" ContentType="image/png"/>
  <Override PartName="/ppt/slides/slide11.xml" ContentType="application/vnd.openxmlformats-officedocument.presentationml.slide+xml"/>
  <Default Extension="xml" ContentType="application/xml"/>
  <Override PartName="/ppt/slides/slide9.xml" ContentType="application/vnd.openxmlformats-officedocument.presentationml.slide+xml"/>
  <Default Extension="jpeg" ContentType="image/jpeg"/>
  <Override PartName="/ppt/notesSlides/notesSlide3.xml" ContentType="application/vnd.openxmlformats-officedocument.presentationml.notesSlide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notesSlides/notesSlide1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theme/theme2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Default Extension="bin" ContentType="application/vnd.openxmlformats-officedocument.presentationml.printerSettings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notesSlides/notesSlide2.xml" ContentType="application/vnd.openxmlformats-officedocument.presentationml.notesSlide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Default Extension="gif" ContentType="image/gif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id="2147483648" r:id="rId1"/>
  </p:sldMasterIdLst>
  <p:notesMasterIdLst>
    <p:notesMasterId r:id="rId13"/>
  </p:notesMasterIdLst>
  <p:sldIdLst>
    <p:sldId id="278" r:id="rId2"/>
    <p:sldId id="414" r:id="rId3"/>
    <p:sldId id="279" r:id="rId4"/>
    <p:sldId id="379" r:id="rId5"/>
    <p:sldId id="380" r:id="rId6"/>
    <p:sldId id="381" r:id="rId7"/>
    <p:sldId id="382" r:id="rId8"/>
    <p:sldId id="280" r:id="rId9"/>
    <p:sldId id="281" r:id="rId10"/>
    <p:sldId id="282" r:id="rId11"/>
    <p:sldId id="378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SorterView">
  <p:normalViewPr>
    <p:restoredLeft sz="22521" autoAdjust="0"/>
    <p:restoredTop sz="94624" autoAdjust="0"/>
  </p:normalViewPr>
  <p:slideViewPr>
    <p:cSldViewPr>
      <p:cViewPr>
        <p:scale>
          <a:sx n="66" d="100"/>
          <a:sy n="66" d="100"/>
        </p:scale>
        <p:origin x="-1776" y="-108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41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205868-8EAD-4444-BCD1-CE261FBF831E}" type="datetimeFigureOut">
              <a:rPr lang="en-GB" smtClean="0"/>
              <a:pPr/>
              <a:t>3/27/15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232F6D-653F-42BB-8EB3-7979B1021524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7"/>
          <p:cNvSpPr txBox="1">
            <a:spLocks noGrp="1" noChangeArrowheads="1"/>
          </p:cNvSpPr>
          <p:nvPr/>
        </p:nvSpPr>
        <p:spPr bwMode="auto">
          <a:xfrm>
            <a:off x="3886200" y="8685213"/>
            <a:ext cx="29702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152" tIns="47076" rIns="94152" bIns="47076" anchor="b"/>
          <a:lstStyle/>
          <a:p>
            <a:pPr algn="r" defTabSz="941388"/>
            <a:fld id="{6EB2124E-A231-41A6-B6B0-5F193699E59B}" type="slidenum">
              <a:rPr lang="en-US" sz="1200"/>
              <a:pPr algn="r" defTabSz="941388"/>
              <a:t>2</a:t>
            </a:fld>
            <a:endParaRPr lang="en-US" sz="1200"/>
          </a:p>
        </p:txBody>
      </p:sp>
      <p:sp>
        <p:nvSpPr>
          <p:cNvPr id="131075" name="Rectangle 7"/>
          <p:cNvSpPr txBox="1">
            <a:spLocks noGrp="1" noChangeArrowheads="1"/>
          </p:cNvSpPr>
          <p:nvPr/>
        </p:nvSpPr>
        <p:spPr bwMode="auto">
          <a:xfrm>
            <a:off x="3886200" y="8685213"/>
            <a:ext cx="29702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152" tIns="47076" rIns="94152" bIns="47076" anchor="b"/>
          <a:lstStyle/>
          <a:p>
            <a:pPr algn="r" defTabSz="941388"/>
            <a:fld id="{B6EF0998-3AB6-44E6-9877-40737CC20969}" type="slidenum">
              <a:rPr lang="en-US" sz="1200">
                <a:cs typeface="Arial" pitchFamily="34" charset="0"/>
              </a:rPr>
              <a:pPr algn="r" defTabSz="941388"/>
              <a:t>2</a:t>
            </a:fld>
            <a:endParaRPr lang="en-US" sz="1200">
              <a:cs typeface="Arial" pitchFamily="34" charset="0"/>
            </a:endParaRPr>
          </a:p>
        </p:txBody>
      </p:sp>
      <p:sp>
        <p:nvSpPr>
          <p:cNvPr id="13107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68825" cy="342582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107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lIns="94152" tIns="47076" rIns="94152" bIns="47076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E695E1A-CB30-47EC-89E5-75CCFD525B70}" type="slidenum">
              <a:rPr lang="en-GB" smtClean="0">
                <a:latin typeface="Arial" pitchFamily="34" charset="0"/>
              </a:rPr>
              <a:pPr/>
              <a:t>8</a:t>
            </a:fld>
            <a:endParaRPr lang="en-GB" smtClean="0">
              <a:latin typeface="Arial" pitchFamily="34" charset="0"/>
            </a:endParaRPr>
          </a:p>
        </p:txBody>
      </p:sp>
      <p:sp>
        <p:nvSpPr>
          <p:cNvPr id="121859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6" rIns="91432" bIns="45716" anchor="b"/>
          <a:lstStyle/>
          <a:p>
            <a:pPr algn="r" defTabSz="912813"/>
            <a:fld id="{744BEEA9-7B4E-46B4-9B4E-7B572BFFE9EF}" type="slidenum">
              <a:rPr lang="en-US" sz="1200">
                <a:solidFill>
                  <a:schemeClr val="accent2"/>
                </a:solidFill>
                <a:latin typeface="Comic Sans MS" pitchFamily="66" charset="0"/>
              </a:rPr>
              <a:pPr algn="r" defTabSz="912813"/>
              <a:t>8</a:t>
            </a:fld>
            <a:endParaRPr lang="en-US" sz="1200">
              <a:solidFill>
                <a:schemeClr val="accent2"/>
              </a:solidFill>
              <a:latin typeface="Comic Sans MS" pitchFamily="66" charset="0"/>
            </a:endParaRPr>
          </a:p>
        </p:txBody>
      </p:sp>
      <p:sp>
        <p:nvSpPr>
          <p:cNvPr id="12186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186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4B6A06E-0E46-4B41-A3A1-A041535707CB}" type="slidenum">
              <a:rPr lang="en-GB" smtClean="0">
                <a:latin typeface="Arial" pitchFamily="34" charset="0"/>
              </a:rPr>
              <a:pPr/>
              <a:t>9</a:t>
            </a:fld>
            <a:endParaRPr lang="en-GB" smtClean="0">
              <a:latin typeface="Arial" pitchFamily="34" charset="0"/>
            </a:endParaRPr>
          </a:p>
        </p:txBody>
      </p:sp>
      <p:sp>
        <p:nvSpPr>
          <p:cNvPr id="122883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6" rIns="91432" bIns="45716" anchor="b"/>
          <a:lstStyle/>
          <a:p>
            <a:pPr algn="r" defTabSz="912813"/>
            <a:fld id="{8288B817-E6CB-4104-B73A-4DF4D4C50B47}" type="slidenum">
              <a:rPr lang="en-US" sz="1200">
                <a:solidFill>
                  <a:schemeClr val="accent2"/>
                </a:solidFill>
                <a:latin typeface="Comic Sans MS" pitchFamily="66" charset="0"/>
              </a:rPr>
              <a:pPr algn="r" defTabSz="912813"/>
              <a:t>9</a:t>
            </a:fld>
            <a:endParaRPr lang="en-US" sz="1200">
              <a:solidFill>
                <a:schemeClr val="accent2"/>
              </a:solidFill>
              <a:latin typeface="Comic Sans MS" pitchFamily="66" charset="0"/>
            </a:endParaRPr>
          </a:p>
        </p:txBody>
      </p:sp>
      <p:sp>
        <p:nvSpPr>
          <p:cNvPr id="12288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88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AF62D-403E-4BA2-B858-4A5D10BF9275}" type="datetimeFigureOut">
              <a:rPr lang="en-GB" smtClean="0"/>
              <a:pPr/>
              <a:t>3/27/15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14AD6-F2E1-4376-B5EF-48B311233BC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AF62D-403E-4BA2-B858-4A5D10BF9275}" type="datetimeFigureOut">
              <a:rPr lang="en-GB" smtClean="0"/>
              <a:pPr/>
              <a:t>3/27/15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14AD6-F2E1-4376-B5EF-48B311233BC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AF62D-403E-4BA2-B858-4A5D10BF9275}" type="datetimeFigureOut">
              <a:rPr lang="en-GB" smtClean="0"/>
              <a:pPr/>
              <a:t>3/27/15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14AD6-F2E1-4376-B5EF-48B311233BC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AF62D-403E-4BA2-B858-4A5D10BF9275}" type="datetimeFigureOut">
              <a:rPr lang="en-GB" smtClean="0"/>
              <a:pPr/>
              <a:t>3/27/15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14AD6-F2E1-4376-B5EF-48B311233BC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AF62D-403E-4BA2-B858-4A5D10BF9275}" type="datetimeFigureOut">
              <a:rPr lang="en-GB" smtClean="0"/>
              <a:pPr/>
              <a:t>3/27/15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14AD6-F2E1-4376-B5EF-48B311233BC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AF62D-403E-4BA2-B858-4A5D10BF9275}" type="datetimeFigureOut">
              <a:rPr lang="en-GB" smtClean="0"/>
              <a:pPr/>
              <a:t>3/27/15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14AD6-F2E1-4376-B5EF-48B311233BC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AF62D-403E-4BA2-B858-4A5D10BF9275}" type="datetimeFigureOut">
              <a:rPr lang="en-GB" smtClean="0"/>
              <a:pPr/>
              <a:t>3/27/15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14AD6-F2E1-4376-B5EF-48B311233BC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AF62D-403E-4BA2-B858-4A5D10BF9275}" type="datetimeFigureOut">
              <a:rPr lang="en-GB" smtClean="0"/>
              <a:pPr/>
              <a:t>3/27/15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14AD6-F2E1-4376-B5EF-48B311233BC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AF62D-403E-4BA2-B858-4A5D10BF9275}" type="datetimeFigureOut">
              <a:rPr lang="en-GB" smtClean="0"/>
              <a:pPr/>
              <a:t>3/27/15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14AD6-F2E1-4376-B5EF-48B311233BC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AF62D-403E-4BA2-B858-4A5D10BF9275}" type="datetimeFigureOut">
              <a:rPr lang="en-GB" smtClean="0"/>
              <a:pPr/>
              <a:t>3/27/15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14AD6-F2E1-4376-B5EF-48B311233BC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AF62D-403E-4BA2-B858-4A5D10BF9275}" type="datetimeFigureOut">
              <a:rPr lang="en-GB" smtClean="0"/>
              <a:pPr/>
              <a:t>3/27/15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14AD6-F2E1-4376-B5EF-48B311233BC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8AF62D-403E-4BA2-B858-4A5D10BF9275}" type="datetimeFigureOut">
              <a:rPr lang="en-GB" smtClean="0"/>
              <a:pPr/>
              <a:t>3/27/15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314AD6-F2E1-4376-B5EF-48B311233BC5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gi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gif"/><Relationship Id="rId3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gif"/><Relationship Id="rId3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image" Target="../media/image13.png"/><Relationship Id="rId7" Type="http://schemas.openxmlformats.org/officeDocument/2006/relationships/image" Target="../media/image14.png"/><Relationship Id="rId8" Type="http://schemas.openxmlformats.org/officeDocument/2006/relationships/image" Target="../media/image15.png"/><Relationship Id="rId9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4" Type="http://schemas.openxmlformats.org/officeDocument/2006/relationships/image" Target="../media/image19.jpeg"/><Relationship Id="rId5" Type="http://schemas.openxmlformats.org/officeDocument/2006/relationships/image" Target="../media/image20.png"/><Relationship Id="rId6" Type="http://schemas.openxmlformats.org/officeDocument/2006/relationships/image" Target="../media/image21.png"/><Relationship Id="rId7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1719263" y="13001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912813"/>
            <a:endParaRPr lang="en-GB" sz="2400">
              <a:latin typeface="Calibri" pitchFamily="34" charset="0"/>
              <a:ea typeface="MS PGothic" pitchFamily="34" charset="-128"/>
            </a:endParaRPr>
          </a:p>
        </p:txBody>
      </p:sp>
      <p:pic>
        <p:nvPicPr>
          <p:cNvPr id="24579" name="Picture 4" descr="http://photos1.blogger.com/blogger/503/2488/1600/Barj_Hotel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42950" y="0"/>
            <a:ext cx="678656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4767" name="Rectangle 15"/>
          <p:cNvSpPr>
            <a:spLocks noChangeArrowheads="1"/>
          </p:cNvSpPr>
          <p:nvPr/>
        </p:nvSpPr>
        <p:spPr bwMode="auto">
          <a:xfrm>
            <a:off x="5791200" y="5791200"/>
            <a:ext cx="2822575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sz="4200">
                <a:solidFill>
                  <a:schemeClr val="bg1"/>
                </a:solidFill>
                <a:latin typeface="Arial" charset="0"/>
              </a:rPr>
              <a:t>at the hotel</a:t>
            </a:r>
          </a:p>
        </p:txBody>
      </p:sp>
      <p:pic>
        <p:nvPicPr>
          <p:cNvPr id="24581" name="Picture 17" descr="http://ts3.mm.bing.net/th?id=I.4907155485296234&amp;pid=15.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81375" y="0"/>
            <a:ext cx="57626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2" name="Rectangle 15"/>
          <p:cNvSpPr>
            <a:spLocks noChangeArrowheads="1"/>
          </p:cNvSpPr>
          <p:nvPr/>
        </p:nvSpPr>
        <p:spPr bwMode="auto">
          <a:xfrm>
            <a:off x="2133600" y="0"/>
            <a:ext cx="3657600" cy="579438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5613" indent="-455613" algn="ctr" defTabSz="912813"/>
            <a:r>
              <a:rPr lang="en-GB" sz="3200" b="1" dirty="0" err="1">
                <a:solidFill>
                  <a:schemeClr val="bg1"/>
                </a:solidFill>
                <a:latin typeface="Calibri" pitchFamily="34" charset="0"/>
                <a:ea typeface="MS PGothic" pitchFamily="34" charset="-128"/>
                <a:cs typeface="Arial" pitchFamily="34" charset="0"/>
              </a:rPr>
              <a:t>Burj</a:t>
            </a:r>
            <a:r>
              <a:rPr lang="en-GB" sz="3200" b="1" dirty="0">
                <a:solidFill>
                  <a:schemeClr val="bg1"/>
                </a:solidFill>
                <a:latin typeface="Calibri" pitchFamily="34" charset="0"/>
                <a:ea typeface="MS PGothic" pitchFamily="34" charset="-128"/>
                <a:cs typeface="Arial" pitchFamily="34" charset="0"/>
              </a:rPr>
              <a:t> Al Arab, Dubai </a:t>
            </a:r>
          </a:p>
        </p:txBody>
      </p:sp>
      <p:sp>
        <p:nvSpPr>
          <p:cNvPr id="7" name="Rectangle 15"/>
          <p:cNvSpPr>
            <a:spLocks noChangeArrowheads="1"/>
          </p:cNvSpPr>
          <p:nvPr/>
        </p:nvSpPr>
        <p:spPr bwMode="auto">
          <a:xfrm>
            <a:off x="0" y="6278562"/>
            <a:ext cx="4788024" cy="58477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5613" indent="-455613" algn="ctr" defTabSz="912813"/>
            <a:r>
              <a:rPr lang="en-GB" sz="3200" b="1" dirty="0" smtClean="0">
                <a:solidFill>
                  <a:schemeClr val="bg1"/>
                </a:solidFill>
                <a:latin typeface="Calibri" pitchFamily="34" charset="0"/>
                <a:ea typeface="MS PGothic" pitchFamily="34" charset="-128"/>
                <a:cs typeface="Arial" pitchFamily="34" charset="0"/>
              </a:rPr>
              <a:t>Media, travel and culture</a:t>
            </a:r>
            <a:endParaRPr lang="en-GB" sz="3200" b="1" dirty="0">
              <a:solidFill>
                <a:schemeClr val="bg1"/>
              </a:solidFill>
              <a:latin typeface="Calibri" pitchFamily="34" charset="0"/>
              <a:ea typeface="MS PGothic" pitchFamily="34" charset="-128"/>
              <a:cs typeface="Arial" pitchFamily="34" charset="0"/>
            </a:endParaRPr>
          </a:p>
        </p:txBody>
      </p:sp>
    </p:spTree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ChangeArrowheads="1"/>
          </p:cNvSpPr>
          <p:nvPr/>
        </p:nvSpPr>
        <p:spPr bwMode="auto">
          <a:xfrm>
            <a:off x="381000" y="165100"/>
            <a:ext cx="8229600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2400" b="1" dirty="0">
                <a:solidFill>
                  <a:srgbClr val="10131A"/>
                </a:solidFill>
                <a:latin typeface="Helvetica"/>
                <a:ea typeface="Cambria" pitchFamily="18" charset="0"/>
                <a:cs typeface="Arial" pitchFamily="34" charset="0"/>
              </a:rPr>
              <a:t>Travel and tourism: </a:t>
            </a:r>
          </a:p>
          <a:p>
            <a:pPr eaLnBrk="0" hangingPunct="0"/>
            <a:endParaRPr lang="en-US" sz="800" dirty="0">
              <a:solidFill>
                <a:srgbClr val="10131A"/>
              </a:solidFill>
              <a:latin typeface="Helvetica"/>
              <a:ea typeface="Cambria" pitchFamily="18" charset="0"/>
              <a:cs typeface="Arial" pitchFamily="34" charset="0"/>
            </a:endParaRPr>
          </a:p>
          <a:p>
            <a:pPr eaLnBrk="0" hangingPunct="0"/>
            <a:r>
              <a:rPr lang="en-US" sz="2400" i="1" dirty="0">
                <a:solidFill>
                  <a:srgbClr val="10131A"/>
                </a:solidFill>
                <a:latin typeface="Helvetica"/>
                <a:ea typeface="Cambria" pitchFamily="18" charset="0"/>
                <a:cs typeface="Arial" pitchFamily="34" charset="0"/>
              </a:rPr>
              <a:t>"You woke up one day and found yourself on </a:t>
            </a:r>
            <a:r>
              <a:rPr lang="en-US" sz="2400" i="1" dirty="0" err="1">
                <a:solidFill>
                  <a:srgbClr val="10131A"/>
                </a:solidFill>
                <a:latin typeface="Helvetica"/>
                <a:ea typeface="Cambria" pitchFamily="18" charset="0"/>
                <a:cs typeface="Arial" pitchFamily="34" charset="0"/>
              </a:rPr>
              <a:t>Ibn</a:t>
            </a:r>
            <a:r>
              <a:rPr lang="en-US" sz="2400" i="1" dirty="0">
                <a:solidFill>
                  <a:srgbClr val="10131A"/>
                </a:solidFill>
                <a:latin typeface="Helvetica"/>
                <a:ea typeface="Cambria" pitchFamily="18" charset="0"/>
                <a:cs typeface="Arial" pitchFamily="34" charset="0"/>
              </a:rPr>
              <a:t> </a:t>
            </a:r>
            <a:r>
              <a:rPr lang="en-US" sz="2400" i="1" dirty="0" err="1">
                <a:solidFill>
                  <a:srgbClr val="10131A"/>
                </a:solidFill>
                <a:latin typeface="Helvetica"/>
                <a:ea typeface="Cambria" pitchFamily="18" charset="0"/>
                <a:cs typeface="Arial" pitchFamily="34" charset="0"/>
              </a:rPr>
              <a:t>Battuta's</a:t>
            </a:r>
            <a:r>
              <a:rPr lang="en-US" sz="2400" i="1" dirty="0">
                <a:solidFill>
                  <a:srgbClr val="10131A"/>
                </a:solidFill>
                <a:latin typeface="Helvetica"/>
                <a:ea typeface="Cambria" pitchFamily="18" charset="0"/>
                <a:cs typeface="Arial" pitchFamily="34" charset="0"/>
              </a:rPr>
              <a:t> ship for a whole year" write about the experience.”</a:t>
            </a:r>
          </a:p>
          <a:p>
            <a:pPr eaLnBrk="0" hangingPunct="0"/>
            <a:endParaRPr lang="en-US" sz="800" dirty="0">
              <a:solidFill>
                <a:srgbClr val="10131A"/>
              </a:solidFill>
              <a:latin typeface="Helvetica"/>
              <a:ea typeface="Cambria" pitchFamily="18" charset="0"/>
              <a:cs typeface="Arial" pitchFamily="34" charset="0"/>
            </a:endParaRPr>
          </a:p>
          <a:p>
            <a:pPr eaLnBrk="0" hangingPunct="0"/>
            <a:r>
              <a:rPr lang="en-US" sz="2400" b="1" dirty="0">
                <a:solidFill>
                  <a:srgbClr val="10131A"/>
                </a:solidFill>
                <a:latin typeface="Helvetica"/>
                <a:ea typeface="Cambria" pitchFamily="18" charset="0"/>
                <a:cs typeface="Arial" pitchFamily="34" charset="0"/>
              </a:rPr>
              <a:t>Draw a map of the places you visited.</a:t>
            </a:r>
            <a:endParaRPr lang="en-GB" sz="2400" b="1" dirty="0">
              <a:solidFill>
                <a:srgbClr val="000000"/>
              </a:solidFill>
              <a:ea typeface="Cambria" pitchFamily="18" charset="0"/>
              <a:cs typeface="Arial" pitchFamily="34" charset="0"/>
            </a:endParaRPr>
          </a:p>
        </p:txBody>
      </p:sp>
      <p:pic>
        <p:nvPicPr>
          <p:cNvPr id="49155" name="Picture 3" descr="world ma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2046288"/>
            <a:ext cx="7696200" cy="4586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2"/>
          <p:cNvSpPr txBox="1">
            <a:spLocks/>
          </p:cNvSpPr>
          <p:nvPr/>
        </p:nvSpPr>
        <p:spPr>
          <a:xfrm rot="21157513">
            <a:off x="-97" y="3983209"/>
            <a:ext cx="3291202" cy="7794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Cultural capital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68463"/>
            <a:ext cx="9144000" cy="5189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2"/>
          <p:cNvSpPr txBox="1">
            <a:spLocks/>
          </p:cNvSpPr>
          <p:nvPr/>
        </p:nvSpPr>
        <p:spPr bwMode="auto">
          <a:xfrm>
            <a:off x="0" y="0"/>
            <a:ext cx="8710613" cy="77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en-GB" sz="3200" kern="0" dirty="0">
                <a:solidFill>
                  <a:srgbClr val="000000"/>
                </a:solidFill>
                <a:latin typeface="+mj-lt"/>
                <a:ea typeface="+mj-ea"/>
                <a:cs typeface="+mj-cs"/>
              </a:rPr>
              <a:t>Transition from speaking to writing</a:t>
            </a:r>
          </a:p>
        </p:txBody>
      </p:sp>
      <p:sp>
        <p:nvSpPr>
          <p:cNvPr id="8" name="Rectangle 3"/>
          <p:cNvSpPr>
            <a:spLocks/>
          </p:cNvSpPr>
          <p:nvPr/>
        </p:nvSpPr>
        <p:spPr bwMode="auto">
          <a:xfrm>
            <a:off x="0" y="762000"/>
            <a:ext cx="9144000" cy="2209800"/>
          </a:xfrm>
          <a:prstGeom prst="rect">
            <a:avLst/>
          </a:prstGeom>
          <a:solidFill>
            <a:schemeClr val="bg1">
              <a:lumMod val="85000"/>
              <a:alpha val="85000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30000"/>
              </a:spcBef>
              <a:buClr>
                <a:schemeClr val="accent1"/>
              </a:buClr>
              <a:buFont typeface="Webdings" pitchFamily="18" charset="2"/>
              <a:buNone/>
              <a:defRPr/>
            </a:pPr>
            <a:r>
              <a:rPr lang="en-GB" sz="2000" b="1" dirty="0">
                <a:solidFill>
                  <a:srgbClr val="000000"/>
                </a:solidFill>
              </a:rPr>
              <a:t>Pair-work: In a unit about travel and transport, students prepare their ideas in pairs and then join a group to share their ideas</a:t>
            </a:r>
          </a:p>
          <a:p>
            <a:pPr marL="342900" indent="-342900" eaLnBrk="0" hangingPunct="0">
              <a:spcBef>
                <a:spcPct val="30000"/>
              </a:spcBef>
              <a:buClr>
                <a:schemeClr val="accent1"/>
              </a:buClr>
              <a:buFont typeface="Webdings" pitchFamily="18" charset="2"/>
              <a:buChar char="4"/>
              <a:defRPr/>
            </a:pPr>
            <a:r>
              <a:rPr lang="en-GB" sz="2000" b="1" dirty="0">
                <a:solidFill>
                  <a:srgbClr val="000000"/>
                </a:solidFill>
              </a:rPr>
              <a:t>Plan a one-week trip to five different places in an Arab country. </a:t>
            </a:r>
          </a:p>
          <a:p>
            <a:pPr marL="342900" indent="-342900" eaLnBrk="0" hangingPunct="0">
              <a:spcBef>
                <a:spcPct val="30000"/>
              </a:spcBef>
              <a:buClr>
                <a:schemeClr val="accent1"/>
              </a:buClr>
              <a:buFont typeface="Webdings" pitchFamily="18" charset="2"/>
              <a:buChar char="4"/>
              <a:defRPr/>
            </a:pPr>
            <a:r>
              <a:rPr lang="en-GB" sz="2000" b="1" dirty="0">
                <a:solidFill>
                  <a:srgbClr val="000000"/>
                </a:solidFill>
              </a:rPr>
              <a:t>Draw a map showing your route. What types of transport will you use? Why?</a:t>
            </a:r>
          </a:p>
          <a:p>
            <a:pPr marL="342900" indent="-342900" eaLnBrk="0" hangingPunct="0">
              <a:spcBef>
                <a:spcPct val="30000"/>
              </a:spcBef>
              <a:buClr>
                <a:schemeClr val="accent1"/>
              </a:buClr>
              <a:buFont typeface="Webdings" pitchFamily="18" charset="2"/>
              <a:buChar char="4"/>
              <a:defRPr/>
            </a:pPr>
            <a:r>
              <a:rPr lang="en-GB" sz="2000" b="1" dirty="0">
                <a:solidFill>
                  <a:srgbClr val="000000"/>
                </a:solidFill>
              </a:rPr>
              <a:t>What activities will you do? Why?</a:t>
            </a:r>
          </a:p>
        </p:txBody>
      </p:sp>
      <p:sp>
        <p:nvSpPr>
          <p:cNvPr id="9" name="Rectangle 3"/>
          <p:cNvSpPr>
            <a:spLocks/>
          </p:cNvSpPr>
          <p:nvPr/>
        </p:nvSpPr>
        <p:spPr bwMode="auto">
          <a:xfrm>
            <a:off x="0" y="3886200"/>
            <a:ext cx="9144000" cy="2667000"/>
          </a:xfrm>
          <a:prstGeom prst="rect">
            <a:avLst/>
          </a:prstGeom>
          <a:solidFill>
            <a:schemeClr val="bg1">
              <a:lumMod val="85000"/>
              <a:alpha val="85000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30000"/>
              </a:spcBef>
              <a:buClr>
                <a:schemeClr val="accent1"/>
              </a:buClr>
              <a:buFont typeface="Webdings" pitchFamily="18" charset="2"/>
              <a:buNone/>
              <a:defRPr/>
            </a:pPr>
            <a:r>
              <a:rPr lang="en-GB" sz="2000" b="1" dirty="0">
                <a:solidFill>
                  <a:srgbClr val="000000"/>
                </a:solidFill>
              </a:rPr>
              <a:t>After five minutes join another pair: Explain your travel plans. Which trip sounds better?</a:t>
            </a:r>
          </a:p>
          <a:p>
            <a:pPr marL="342900" indent="-342900" eaLnBrk="0" hangingPunct="0">
              <a:spcBef>
                <a:spcPct val="30000"/>
              </a:spcBef>
              <a:buClr>
                <a:schemeClr val="accent1"/>
              </a:buClr>
              <a:buFont typeface="Webdings" pitchFamily="18" charset="2"/>
              <a:buChar char="4"/>
              <a:defRPr/>
            </a:pPr>
            <a:r>
              <a:rPr lang="en-GB" sz="2000" b="1" dirty="0">
                <a:solidFill>
                  <a:srgbClr val="000000"/>
                </a:solidFill>
              </a:rPr>
              <a:t>Let everyone know how long their discussions should last</a:t>
            </a:r>
          </a:p>
          <a:p>
            <a:pPr marL="342900" indent="-342900" eaLnBrk="0" hangingPunct="0">
              <a:spcBef>
                <a:spcPct val="30000"/>
              </a:spcBef>
              <a:buClr>
                <a:schemeClr val="accent1"/>
              </a:buClr>
              <a:buFont typeface="Webdings" pitchFamily="18" charset="2"/>
              <a:buChar char="4"/>
              <a:defRPr/>
            </a:pPr>
            <a:r>
              <a:rPr lang="en-GB" sz="2000" b="1" dirty="0">
                <a:solidFill>
                  <a:srgbClr val="000000"/>
                </a:solidFill>
              </a:rPr>
              <a:t>Encourage students to spend more time on the questions that interest them most</a:t>
            </a:r>
          </a:p>
          <a:p>
            <a:pPr marL="342900" indent="-342900" eaLnBrk="0" hangingPunct="0">
              <a:spcBef>
                <a:spcPct val="30000"/>
              </a:spcBef>
              <a:buClr>
                <a:schemeClr val="accent1"/>
              </a:buClr>
              <a:buFont typeface="Webdings" pitchFamily="18" charset="2"/>
              <a:buChar char="4"/>
              <a:defRPr/>
            </a:pPr>
            <a:r>
              <a:rPr lang="en-GB" sz="2000" b="1" dirty="0">
                <a:solidFill>
                  <a:srgbClr val="000000"/>
                </a:solidFill>
              </a:rPr>
              <a:t>Continue the discussion with the whole class at the end of the group work so the students can hear other people’s ideas.</a:t>
            </a:r>
          </a:p>
        </p:txBody>
      </p:sp>
      <p:sp>
        <p:nvSpPr>
          <p:cNvPr id="25606" name="Rectangle 9"/>
          <p:cNvSpPr>
            <a:spLocks noChangeArrowheads="1"/>
          </p:cNvSpPr>
          <p:nvPr/>
        </p:nvSpPr>
        <p:spPr bwMode="auto">
          <a:xfrm>
            <a:off x="4572000" y="161925"/>
            <a:ext cx="45720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x-none" sz="2800" b="1"/>
              <a:t>البُلدان العـَرَبيّة</a:t>
            </a:r>
            <a:r>
              <a:rPr lang="x-none" sz="2800"/>
              <a:t> </a:t>
            </a:r>
            <a:endParaRPr lang="en-GB" sz="28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7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770" decel="100000"/>
                                        <p:tgtEl>
                                          <p:spTgt spid="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1"/>
          <p:cNvSpPr>
            <a:spLocks noChangeArrowheads="1"/>
          </p:cNvSpPr>
          <p:nvPr/>
        </p:nvSpPr>
        <p:spPr bwMode="auto">
          <a:xfrm>
            <a:off x="0" y="206375"/>
            <a:ext cx="9144000" cy="6651625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  <a:effectLst>
            <a:prstShdw prst="shdw17" dist="17961" dir="2700000">
              <a:srgbClr val="999999"/>
            </a:prstShdw>
          </a:effectLst>
        </p:spPr>
        <p:txBody>
          <a:bodyPr anchor="ctr">
            <a:spAutoFit/>
          </a:bodyPr>
          <a:lstStyle/>
          <a:p>
            <a:pPr marL="1905000" indent="-1905000" algn="r" eaLnBrk="0" hangingPunct="0"/>
            <a:r>
              <a:rPr lang="en-GB" sz="2800">
                <a:latin typeface="Calibri" pitchFamily="34" charset="0"/>
                <a:ea typeface="MS PGothic" pitchFamily="34" charset="-128"/>
                <a:cs typeface="Arial" pitchFamily="34" charset="0"/>
              </a:rPr>
              <a:t>65% stay at home </a:t>
            </a:r>
          </a:p>
          <a:p>
            <a:pPr marL="1905000" indent="-1905000" algn="r" eaLnBrk="0" hangingPunct="0"/>
            <a:r>
              <a:rPr lang="en-GB" sz="2800">
                <a:latin typeface="Calibri" pitchFamily="34" charset="0"/>
                <a:ea typeface="MS PGothic" pitchFamily="34" charset="-128"/>
                <a:cs typeface="Arial" pitchFamily="34" charset="0"/>
              </a:rPr>
              <a:t>35% travel abroad </a:t>
            </a:r>
          </a:p>
          <a:p>
            <a:pPr marL="1905000" indent="-1905000" algn="r"/>
            <a:endParaRPr lang="en-GB" sz="1400">
              <a:ea typeface="MS PGothic" pitchFamily="34" charset="-128"/>
              <a:cs typeface="Arial" pitchFamily="34" charset="0"/>
            </a:endParaRPr>
          </a:p>
          <a:p>
            <a:pPr marL="1905000" indent="-1905000" algn="r"/>
            <a:r>
              <a:rPr lang="x-none" sz="3600">
                <a:ea typeface="MS PGothic" pitchFamily="34" charset="-128"/>
                <a:cs typeface="Arial" pitchFamily="34" charset="0"/>
              </a:rPr>
              <a:t>بريطانية</a:t>
            </a:r>
            <a:r>
              <a:rPr lang="en-US" sz="3600">
                <a:ea typeface="MS PGothic" pitchFamily="34" charset="-128"/>
                <a:cs typeface="Arial" pitchFamily="34" charset="0"/>
              </a:rPr>
              <a:t> .1</a:t>
            </a:r>
          </a:p>
          <a:p>
            <a:pPr marL="1905000" indent="-1905000" algn="r"/>
            <a:r>
              <a:rPr lang="x-none" sz="3600">
                <a:ea typeface="MS PGothic" pitchFamily="34" charset="-128"/>
                <a:cs typeface="Arial" pitchFamily="34" charset="0"/>
              </a:rPr>
              <a:t>الولايات المتحدة الأمريكية</a:t>
            </a:r>
            <a:r>
              <a:rPr lang="en-US" sz="3600">
                <a:ea typeface="MS PGothic" pitchFamily="34" charset="-128"/>
                <a:cs typeface="Arial" pitchFamily="34" charset="0"/>
              </a:rPr>
              <a:t> .2</a:t>
            </a:r>
          </a:p>
          <a:p>
            <a:pPr marL="1905000" indent="-1905000" algn="r"/>
            <a:r>
              <a:rPr lang="x-none" sz="3600">
                <a:ea typeface="MS PGothic" pitchFamily="34" charset="-128"/>
                <a:cs typeface="Arial" pitchFamily="34" charset="0"/>
              </a:rPr>
              <a:t>فرنسا</a:t>
            </a:r>
            <a:r>
              <a:rPr lang="en-US" sz="3600">
                <a:ea typeface="MS PGothic" pitchFamily="34" charset="-128"/>
                <a:cs typeface="Arial" pitchFamily="34" charset="0"/>
              </a:rPr>
              <a:t> .3</a:t>
            </a:r>
          </a:p>
          <a:p>
            <a:pPr marL="1905000" indent="-1905000" algn="r"/>
            <a:r>
              <a:rPr lang="en-US" sz="3600">
                <a:ea typeface="MS PGothic" pitchFamily="34" charset="-128"/>
                <a:cs typeface="Arial" pitchFamily="34" charset="0"/>
              </a:rPr>
              <a:t> </a:t>
            </a:r>
            <a:r>
              <a:rPr lang="x-none" sz="3600">
                <a:ea typeface="MS PGothic" pitchFamily="34" charset="-128"/>
                <a:cs typeface="Arial" pitchFamily="34" charset="0"/>
              </a:rPr>
              <a:t>مصر</a:t>
            </a:r>
            <a:r>
              <a:rPr lang="en-US" sz="3600">
                <a:ea typeface="MS PGothic" pitchFamily="34" charset="-128"/>
                <a:cs typeface="Arial" pitchFamily="34" charset="0"/>
              </a:rPr>
              <a:t> .4</a:t>
            </a:r>
          </a:p>
          <a:p>
            <a:pPr marL="1905000" indent="-1905000" algn="r"/>
            <a:r>
              <a:rPr lang="x-none" sz="3600">
                <a:ea typeface="MS PGothic" pitchFamily="34" charset="-128"/>
                <a:cs typeface="Arial" pitchFamily="34" charset="0"/>
              </a:rPr>
              <a:t>إسبانيا</a:t>
            </a:r>
            <a:r>
              <a:rPr lang="en-US" sz="3600">
                <a:ea typeface="MS PGothic" pitchFamily="34" charset="-128"/>
                <a:cs typeface="Arial" pitchFamily="34" charset="0"/>
              </a:rPr>
              <a:t> .5</a:t>
            </a:r>
          </a:p>
          <a:p>
            <a:pPr marL="1905000" indent="-1905000" algn="r"/>
            <a:r>
              <a:rPr lang="x-none" sz="3600">
                <a:ea typeface="MS PGothic" pitchFamily="34" charset="-128"/>
                <a:cs typeface="Arial" pitchFamily="34" charset="0"/>
              </a:rPr>
              <a:t>دبي</a:t>
            </a:r>
            <a:r>
              <a:rPr lang="en-US" sz="3600">
                <a:ea typeface="MS PGothic" pitchFamily="34" charset="-128"/>
                <a:cs typeface="Arial" pitchFamily="34" charset="0"/>
              </a:rPr>
              <a:t> .6</a:t>
            </a:r>
          </a:p>
          <a:p>
            <a:pPr marL="1905000" indent="-1905000" algn="r"/>
            <a:r>
              <a:rPr lang="x-none" sz="3600">
                <a:ea typeface="MS PGothic" pitchFamily="34" charset="-128"/>
                <a:cs typeface="Arial" pitchFamily="34" charset="0"/>
              </a:rPr>
              <a:t>المغرب</a:t>
            </a:r>
            <a:r>
              <a:rPr lang="en-US" sz="3600">
                <a:ea typeface="MS PGothic" pitchFamily="34" charset="-128"/>
                <a:cs typeface="Arial" pitchFamily="34" charset="0"/>
              </a:rPr>
              <a:t> .7</a:t>
            </a:r>
          </a:p>
          <a:p>
            <a:pPr marL="1905000" indent="-1905000" algn="r"/>
            <a:r>
              <a:rPr lang="x-none" sz="3600">
                <a:ea typeface="MS PGothic" pitchFamily="34" charset="-128"/>
                <a:cs typeface="Arial" pitchFamily="34" charset="0"/>
              </a:rPr>
              <a:t>تركيا</a:t>
            </a:r>
            <a:r>
              <a:rPr lang="en-US" sz="3600">
                <a:ea typeface="MS PGothic" pitchFamily="34" charset="-128"/>
                <a:cs typeface="Arial" pitchFamily="34" charset="0"/>
              </a:rPr>
              <a:t> .8</a:t>
            </a:r>
          </a:p>
          <a:p>
            <a:pPr marL="1905000" indent="-1905000" algn="r"/>
            <a:r>
              <a:rPr lang="x-none" sz="3600">
                <a:ea typeface="MS PGothic" pitchFamily="34" charset="-128"/>
                <a:cs typeface="Arial" pitchFamily="34" charset="0"/>
              </a:rPr>
              <a:t>اليونان</a:t>
            </a:r>
            <a:r>
              <a:rPr lang="en-US" sz="3600">
                <a:ea typeface="MS PGothic" pitchFamily="34" charset="-128"/>
                <a:cs typeface="Arial" pitchFamily="34" charset="0"/>
              </a:rPr>
              <a:t> .9</a:t>
            </a:r>
          </a:p>
          <a:p>
            <a:pPr marL="1905000" indent="-1905000" algn="r"/>
            <a:r>
              <a:rPr lang="x-none" sz="3600">
                <a:ea typeface="MS PGothic" pitchFamily="34" charset="-128"/>
                <a:cs typeface="Arial" pitchFamily="34" charset="0"/>
              </a:rPr>
              <a:t>إيطاليا</a:t>
            </a:r>
            <a:r>
              <a:rPr lang="en-US" sz="3200">
                <a:ea typeface="MS PGothic" pitchFamily="34" charset="-128"/>
                <a:cs typeface="Arial" pitchFamily="34" charset="0"/>
              </a:rPr>
              <a:t> .10</a:t>
            </a:r>
            <a:endParaRPr lang="en-GB" sz="3200">
              <a:ea typeface="MS PGothic" pitchFamily="34" charset="-128"/>
              <a:cs typeface="Arial" pitchFamily="34" charset="0"/>
            </a:endParaRPr>
          </a:p>
        </p:txBody>
      </p:sp>
      <p:pic>
        <p:nvPicPr>
          <p:cNvPr id="40963" name="Picture 4" descr="Screen shot 2012-03-08 at 19"/>
          <p:cNvPicPr>
            <a:picLocks noChangeAspect="1" noChangeArrowheads="1"/>
          </p:cNvPicPr>
          <p:nvPr/>
        </p:nvPicPr>
        <p:blipFill>
          <a:blip r:embed="rId2" cstate="print"/>
          <a:srcRect l="1646" t="1111" r="64157" b="61111"/>
          <a:stretch>
            <a:fillRect/>
          </a:stretch>
        </p:blipFill>
        <p:spPr bwMode="auto">
          <a:xfrm>
            <a:off x="0" y="4962525"/>
            <a:ext cx="3733800" cy="189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9" name="Rectangle 5"/>
          <p:cNvSpPr>
            <a:spLocks noChangeArrowheads="1"/>
          </p:cNvSpPr>
          <p:nvPr/>
        </p:nvSpPr>
        <p:spPr bwMode="auto">
          <a:xfrm>
            <a:off x="0" y="44450"/>
            <a:ext cx="4862513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sz="6600">
                <a:latin typeface="Arial" charset="0"/>
              </a:rPr>
              <a:t> </a:t>
            </a:r>
            <a:r>
              <a:rPr lang="x-none" sz="6600">
                <a:latin typeface="Arial" charset="0"/>
                <a:cs typeface="Arial" charset="0"/>
              </a:rPr>
              <a:t>أين يسافر العرب</a:t>
            </a:r>
            <a:endParaRPr lang="en-GB" sz="6600">
              <a:latin typeface="Arial" charset="0"/>
              <a:cs typeface="Arial" charset="0"/>
            </a:endParaRPr>
          </a:p>
        </p:txBody>
      </p:sp>
      <p:sp>
        <p:nvSpPr>
          <p:cNvPr id="69771" name="Rectangle 139"/>
          <p:cNvSpPr>
            <a:spLocks noChangeArrowheads="1"/>
          </p:cNvSpPr>
          <p:nvPr/>
        </p:nvSpPr>
        <p:spPr bwMode="auto">
          <a:xfrm>
            <a:off x="228600" y="1600200"/>
            <a:ext cx="3494088" cy="35877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1"/>
            </a:solidFill>
            <a:miter lim="800000"/>
            <a:headEnd/>
            <a:tailEnd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GB" sz="2000" b="1">
                <a:latin typeface="Calibri" pitchFamily="34" charset="0"/>
                <a:ea typeface="MS PGothic" pitchFamily="34" charset="-128"/>
              </a:rPr>
              <a:t>One minute to memorise data</a:t>
            </a:r>
            <a:endParaRPr lang="en-US" sz="2000" b="1">
              <a:latin typeface="Calibri" pitchFamily="34" charset="0"/>
              <a:ea typeface="MS PGothic" pitchFamily="34" charset="-128"/>
            </a:endParaRPr>
          </a:p>
        </p:txBody>
      </p:sp>
      <p:sp>
        <p:nvSpPr>
          <p:cNvPr id="6" name="Rectangle 2"/>
          <p:cNvSpPr txBox="1">
            <a:spLocks/>
          </p:cNvSpPr>
          <p:nvPr/>
        </p:nvSpPr>
        <p:spPr>
          <a:xfrm rot="21157513">
            <a:off x="251521" y="3284984"/>
            <a:ext cx="3744416" cy="7794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Cultural capital</a:t>
            </a: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686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6861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861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686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86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686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86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4" descr="Great-Britain-240-animated-flag-gifs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4533900"/>
            <a:ext cx="27432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9766" name="Rectangle 1"/>
          <p:cNvSpPr>
            <a:spLocks noChangeArrowheads="1"/>
          </p:cNvSpPr>
          <p:nvPr/>
        </p:nvSpPr>
        <p:spPr bwMode="auto">
          <a:xfrm>
            <a:off x="0" y="1196975"/>
            <a:ext cx="9144000" cy="5584825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  <a:effectLst>
            <a:prstShdw prst="shdw17" dist="17961" dir="2700000">
              <a:srgbClr val="999999"/>
            </a:prstShdw>
          </a:effectLst>
        </p:spPr>
        <p:txBody>
          <a:bodyPr anchor="ctr">
            <a:spAutoFit/>
          </a:bodyPr>
          <a:lstStyle/>
          <a:p>
            <a:pPr marL="1905000" indent="-1905000" algn="r"/>
            <a:r>
              <a:rPr lang="x-none" sz="3600">
                <a:cs typeface="Arial" pitchFamily="34" charset="0"/>
              </a:rPr>
              <a:t>إسبانيا</a:t>
            </a:r>
            <a:r>
              <a:rPr lang="en-US" sz="3600">
                <a:cs typeface="Arial" pitchFamily="34" charset="0"/>
              </a:rPr>
              <a:t> .1</a:t>
            </a:r>
          </a:p>
          <a:p>
            <a:pPr marL="1905000" indent="-1905000" algn="r"/>
            <a:r>
              <a:rPr lang="x-none" sz="3600">
                <a:cs typeface="Arial" pitchFamily="34" charset="0"/>
              </a:rPr>
              <a:t>فرنسا</a:t>
            </a:r>
            <a:r>
              <a:rPr lang="en-US" sz="3600">
                <a:cs typeface="Arial" pitchFamily="34" charset="0"/>
              </a:rPr>
              <a:t> .2</a:t>
            </a:r>
          </a:p>
          <a:p>
            <a:pPr marL="1905000" indent="-1905000" algn="r"/>
            <a:r>
              <a:rPr lang="x-none" sz="3600">
                <a:cs typeface="Arial" pitchFamily="34" charset="0"/>
              </a:rPr>
              <a:t>الولايات المتحدة الأمريكية</a:t>
            </a:r>
            <a:r>
              <a:rPr lang="en-US" sz="3600">
                <a:cs typeface="Arial" pitchFamily="34" charset="0"/>
              </a:rPr>
              <a:t> .3</a:t>
            </a:r>
          </a:p>
          <a:p>
            <a:pPr marL="1905000" indent="-1905000" algn="r"/>
            <a:r>
              <a:rPr lang="x-none" sz="3600">
                <a:cs typeface="Arial" pitchFamily="34" charset="0"/>
              </a:rPr>
              <a:t>إرلندا</a:t>
            </a:r>
            <a:r>
              <a:rPr lang="en-US" sz="3600">
                <a:cs typeface="Arial" pitchFamily="34" charset="0"/>
              </a:rPr>
              <a:t> .4</a:t>
            </a:r>
          </a:p>
          <a:p>
            <a:pPr marL="1905000" indent="-1905000" algn="r"/>
            <a:r>
              <a:rPr lang="x-none" sz="3600">
                <a:cs typeface="Arial" pitchFamily="34" charset="0"/>
              </a:rPr>
              <a:t>إيطاليا</a:t>
            </a:r>
            <a:r>
              <a:rPr lang="en-US" sz="3600">
                <a:cs typeface="Arial" pitchFamily="34" charset="0"/>
              </a:rPr>
              <a:t> .5</a:t>
            </a:r>
          </a:p>
          <a:p>
            <a:pPr marL="1905000" indent="-1905000" algn="r"/>
            <a:r>
              <a:rPr lang="x-none" sz="3600">
                <a:cs typeface="Arial" pitchFamily="34" charset="0"/>
              </a:rPr>
              <a:t>ألمانيا</a:t>
            </a:r>
            <a:r>
              <a:rPr lang="en-US" sz="3600">
                <a:cs typeface="Arial" pitchFamily="34" charset="0"/>
              </a:rPr>
              <a:t> .6</a:t>
            </a:r>
          </a:p>
          <a:p>
            <a:pPr marL="1905000" indent="-1905000" algn="r"/>
            <a:r>
              <a:rPr lang="x-none" sz="3600">
                <a:cs typeface="Arial" pitchFamily="34" charset="0"/>
              </a:rPr>
              <a:t>اليونان</a:t>
            </a:r>
            <a:r>
              <a:rPr lang="en-US" sz="3600">
                <a:cs typeface="Arial" pitchFamily="34" charset="0"/>
              </a:rPr>
              <a:t> .7</a:t>
            </a:r>
          </a:p>
          <a:p>
            <a:pPr marL="1905000" indent="-1905000" algn="r"/>
            <a:r>
              <a:rPr lang="x-none" sz="3600">
                <a:cs typeface="Arial" pitchFamily="34" charset="0"/>
              </a:rPr>
              <a:t>البرتغال</a:t>
            </a:r>
            <a:r>
              <a:rPr lang="en-US" sz="3600">
                <a:cs typeface="Arial" pitchFamily="34" charset="0"/>
              </a:rPr>
              <a:t> .8</a:t>
            </a:r>
          </a:p>
          <a:p>
            <a:pPr marL="1905000" indent="-1905000" algn="r"/>
            <a:r>
              <a:rPr lang="x-none" sz="3600">
                <a:cs typeface="Arial" pitchFamily="34" charset="0"/>
              </a:rPr>
              <a:t>قبرص</a:t>
            </a:r>
            <a:r>
              <a:rPr lang="en-US" sz="3600">
                <a:cs typeface="Arial" pitchFamily="34" charset="0"/>
              </a:rPr>
              <a:t> .9</a:t>
            </a:r>
          </a:p>
          <a:p>
            <a:pPr marL="1905000" indent="-1905000" algn="r"/>
            <a:r>
              <a:rPr lang="x-none" sz="3600">
                <a:cs typeface="Arial" pitchFamily="34" charset="0"/>
              </a:rPr>
              <a:t>تركيا</a:t>
            </a:r>
            <a:r>
              <a:rPr lang="en-US" sz="3600">
                <a:cs typeface="Arial" pitchFamily="34" charset="0"/>
              </a:rPr>
              <a:t> .10</a:t>
            </a:r>
            <a:endParaRPr lang="en-GB" sz="3600">
              <a:cs typeface="Arial" pitchFamily="34" charset="0"/>
            </a:endParaRPr>
          </a:p>
        </p:txBody>
      </p:sp>
      <p:sp>
        <p:nvSpPr>
          <p:cNvPr id="69771" name="Rectangle 139"/>
          <p:cNvSpPr>
            <a:spLocks noChangeArrowheads="1"/>
          </p:cNvSpPr>
          <p:nvPr/>
        </p:nvSpPr>
        <p:spPr bwMode="auto">
          <a:xfrm>
            <a:off x="228600" y="1600200"/>
            <a:ext cx="3494088" cy="35877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1"/>
            </a:solidFill>
            <a:miter lim="800000"/>
            <a:headEnd/>
            <a:tailEnd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GB" sz="2000" b="1">
                <a:latin typeface="Calibri" pitchFamily="34" charset="0"/>
                <a:ea typeface="MS PGothic" pitchFamily="34" charset="-128"/>
              </a:rPr>
              <a:t>One minute to memorise data</a:t>
            </a:r>
            <a:endParaRPr lang="en-US" sz="2000" b="1">
              <a:latin typeface="Calibri" pitchFamily="34" charset="0"/>
              <a:ea typeface="MS PGothic" pitchFamily="34" charset="-128"/>
            </a:endParaRPr>
          </a:p>
        </p:txBody>
      </p:sp>
      <p:sp>
        <p:nvSpPr>
          <p:cNvPr id="32778" name="Rectangle 10"/>
          <p:cNvSpPr>
            <a:spLocks noChangeArrowheads="1"/>
          </p:cNvSpPr>
          <p:nvPr/>
        </p:nvSpPr>
        <p:spPr bwMode="auto">
          <a:xfrm>
            <a:off x="212725" y="49213"/>
            <a:ext cx="832167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GB" sz="3200" b="1">
                <a:latin typeface="Arial" charset="0"/>
              </a:rPr>
              <a:t>Where do the British spend their holidays</a:t>
            </a:r>
            <a:r>
              <a:rPr lang="en-GB" sz="3200">
                <a:latin typeface="Arial" charset="0"/>
              </a:rPr>
              <a:t> </a:t>
            </a:r>
          </a:p>
        </p:txBody>
      </p:sp>
      <p:sp>
        <p:nvSpPr>
          <p:cNvPr id="6" name="Rectangle 2"/>
          <p:cNvSpPr txBox="1">
            <a:spLocks/>
          </p:cNvSpPr>
          <p:nvPr/>
        </p:nvSpPr>
        <p:spPr>
          <a:xfrm rot="21157513">
            <a:off x="251521" y="3284984"/>
            <a:ext cx="3744416" cy="7794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Cultural capital</a:t>
            </a: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97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97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697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97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76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1"/>
          <p:cNvSpPr>
            <a:spLocks noChangeArrowheads="1"/>
          </p:cNvSpPr>
          <p:nvPr/>
        </p:nvSpPr>
        <p:spPr bwMode="auto">
          <a:xfrm>
            <a:off x="0" y="427038"/>
            <a:ext cx="4572000" cy="6134100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  <a:effectLst>
            <a:prstShdw prst="shdw17" dist="17961" dir="2700000">
              <a:srgbClr val="999999"/>
            </a:prstShdw>
          </a:effectLst>
        </p:spPr>
        <p:txBody>
          <a:bodyPr anchor="ctr">
            <a:spAutoFit/>
          </a:bodyPr>
          <a:lstStyle/>
          <a:p>
            <a:pPr marL="457200" indent="-457200" algn="r"/>
            <a:endParaRPr lang="en-GB" sz="3600">
              <a:cs typeface="Arial" pitchFamily="34" charset="0"/>
            </a:endParaRPr>
          </a:p>
          <a:p>
            <a:pPr marL="457200" indent="-457200" algn="r"/>
            <a:r>
              <a:rPr lang="x-none" sz="3600">
                <a:cs typeface="Arial" pitchFamily="34" charset="0"/>
              </a:rPr>
              <a:t>بريطانية</a:t>
            </a:r>
            <a:r>
              <a:rPr lang="en-US" sz="3600">
                <a:cs typeface="Arial" pitchFamily="34" charset="0"/>
              </a:rPr>
              <a:t> .1</a:t>
            </a:r>
          </a:p>
          <a:p>
            <a:pPr marL="457200" indent="-457200" algn="r"/>
            <a:r>
              <a:rPr lang="x-none" sz="3600">
                <a:cs typeface="Arial" pitchFamily="34" charset="0"/>
              </a:rPr>
              <a:t>الولايات المتحدة الأمريكية</a:t>
            </a:r>
            <a:r>
              <a:rPr lang="en-US" sz="3600">
                <a:cs typeface="Arial" pitchFamily="34" charset="0"/>
              </a:rPr>
              <a:t> .2</a:t>
            </a:r>
          </a:p>
          <a:p>
            <a:pPr marL="457200" indent="-457200" algn="r"/>
            <a:r>
              <a:rPr lang="x-none" sz="3600">
                <a:cs typeface="Arial" pitchFamily="34" charset="0"/>
              </a:rPr>
              <a:t>فرنسا</a:t>
            </a:r>
            <a:r>
              <a:rPr lang="en-US" sz="3600">
                <a:cs typeface="Arial" pitchFamily="34" charset="0"/>
              </a:rPr>
              <a:t> .3</a:t>
            </a:r>
          </a:p>
          <a:p>
            <a:pPr marL="457200" indent="-457200" algn="r"/>
            <a:r>
              <a:rPr lang="en-US" sz="3600">
                <a:cs typeface="Arial" pitchFamily="34" charset="0"/>
              </a:rPr>
              <a:t> </a:t>
            </a:r>
            <a:r>
              <a:rPr lang="x-none" sz="3600">
                <a:cs typeface="Arial" pitchFamily="34" charset="0"/>
              </a:rPr>
              <a:t>مصر</a:t>
            </a:r>
            <a:r>
              <a:rPr lang="en-US" sz="3600">
                <a:cs typeface="Arial" pitchFamily="34" charset="0"/>
              </a:rPr>
              <a:t> .4</a:t>
            </a:r>
          </a:p>
          <a:p>
            <a:pPr marL="457200" indent="-457200" algn="r"/>
            <a:r>
              <a:rPr lang="x-none" sz="3600">
                <a:cs typeface="Arial" pitchFamily="34" charset="0"/>
              </a:rPr>
              <a:t>إسبانيا</a:t>
            </a:r>
            <a:r>
              <a:rPr lang="en-US" sz="3600">
                <a:cs typeface="Arial" pitchFamily="34" charset="0"/>
              </a:rPr>
              <a:t> .5</a:t>
            </a:r>
          </a:p>
          <a:p>
            <a:pPr marL="457200" indent="-457200" algn="r"/>
            <a:r>
              <a:rPr lang="x-none" sz="3600">
                <a:cs typeface="Arial" pitchFamily="34" charset="0"/>
              </a:rPr>
              <a:t>دبي</a:t>
            </a:r>
            <a:r>
              <a:rPr lang="en-US" sz="3600">
                <a:cs typeface="Arial" pitchFamily="34" charset="0"/>
              </a:rPr>
              <a:t> .6</a:t>
            </a:r>
          </a:p>
          <a:p>
            <a:pPr marL="457200" indent="-457200" algn="r"/>
            <a:r>
              <a:rPr lang="x-none" sz="3600">
                <a:cs typeface="Arial" pitchFamily="34" charset="0"/>
              </a:rPr>
              <a:t>المغرب</a:t>
            </a:r>
            <a:r>
              <a:rPr lang="en-US" sz="3600">
                <a:cs typeface="Arial" pitchFamily="34" charset="0"/>
              </a:rPr>
              <a:t> .7</a:t>
            </a:r>
          </a:p>
          <a:p>
            <a:pPr marL="457200" indent="-457200" algn="r"/>
            <a:r>
              <a:rPr lang="x-none" sz="3600">
                <a:cs typeface="Arial" pitchFamily="34" charset="0"/>
              </a:rPr>
              <a:t>تركيا</a:t>
            </a:r>
            <a:r>
              <a:rPr lang="en-US" sz="3600">
                <a:cs typeface="Arial" pitchFamily="34" charset="0"/>
              </a:rPr>
              <a:t> .8</a:t>
            </a:r>
          </a:p>
          <a:p>
            <a:pPr marL="457200" indent="-457200" algn="r"/>
            <a:r>
              <a:rPr lang="x-none" sz="3600">
                <a:cs typeface="Arial" pitchFamily="34" charset="0"/>
              </a:rPr>
              <a:t>اليونان</a:t>
            </a:r>
            <a:r>
              <a:rPr lang="en-US" sz="3600">
                <a:cs typeface="Arial" pitchFamily="34" charset="0"/>
              </a:rPr>
              <a:t> .9</a:t>
            </a:r>
          </a:p>
          <a:p>
            <a:pPr marL="457200" indent="-457200" algn="r"/>
            <a:r>
              <a:rPr lang="x-none" sz="3600">
                <a:cs typeface="Arial" pitchFamily="34" charset="0"/>
              </a:rPr>
              <a:t>إيطاليا</a:t>
            </a:r>
            <a:r>
              <a:rPr lang="en-US" sz="3600">
                <a:cs typeface="Arial" pitchFamily="34" charset="0"/>
              </a:rPr>
              <a:t> .10</a:t>
            </a:r>
            <a:endParaRPr lang="en-GB" sz="3600">
              <a:cs typeface="Arial" pitchFamily="34" charset="0"/>
            </a:endParaRPr>
          </a:p>
        </p:txBody>
      </p:sp>
      <p:sp>
        <p:nvSpPr>
          <p:cNvPr id="41987" name="Rectangle 1"/>
          <p:cNvSpPr>
            <a:spLocks noChangeArrowheads="1"/>
          </p:cNvSpPr>
          <p:nvPr/>
        </p:nvSpPr>
        <p:spPr bwMode="auto">
          <a:xfrm>
            <a:off x="4495800" y="1036638"/>
            <a:ext cx="4648200" cy="5584825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  <a:effectLst>
            <a:prstShdw prst="shdw17" dist="17961" dir="2700000">
              <a:srgbClr val="999999"/>
            </a:prstShdw>
          </a:effectLst>
        </p:spPr>
        <p:txBody>
          <a:bodyPr anchor="ctr">
            <a:spAutoFit/>
          </a:bodyPr>
          <a:lstStyle/>
          <a:p>
            <a:pPr marL="457200" indent="-457200" algn="r"/>
            <a:r>
              <a:rPr lang="x-none" sz="3600">
                <a:cs typeface="Arial" pitchFamily="34" charset="0"/>
              </a:rPr>
              <a:t>إسبانيا</a:t>
            </a:r>
            <a:r>
              <a:rPr lang="en-US" sz="3600">
                <a:cs typeface="Arial" pitchFamily="34" charset="0"/>
              </a:rPr>
              <a:t> .1</a:t>
            </a:r>
          </a:p>
          <a:p>
            <a:pPr marL="457200" indent="-457200" algn="r"/>
            <a:r>
              <a:rPr lang="x-none" sz="3600">
                <a:cs typeface="Arial" pitchFamily="34" charset="0"/>
              </a:rPr>
              <a:t>فرنسا</a:t>
            </a:r>
            <a:r>
              <a:rPr lang="en-US" sz="3600">
                <a:cs typeface="Arial" pitchFamily="34" charset="0"/>
              </a:rPr>
              <a:t> .2</a:t>
            </a:r>
          </a:p>
          <a:p>
            <a:pPr marL="457200" indent="-457200" algn="r"/>
            <a:r>
              <a:rPr lang="x-none" sz="3600">
                <a:cs typeface="Arial" pitchFamily="34" charset="0"/>
              </a:rPr>
              <a:t>الولايات المتحدة الأمريكية</a:t>
            </a:r>
            <a:r>
              <a:rPr lang="en-US" sz="3600">
                <a:cs typeface="Arial" pitchFamily="34" charset="0"/>
              </a:rPr>
              <a:t> .3</a:t>
            </a:r>
          </a:p>
          <a:p>
            <a:pPr marL="457200" indent="-457200" algn="r"/>
            <a:r>
              <a:rPr lang="x-none" sz="3600">
                <a:cs typeface="Arial" pitchFamily="34" charset="0"/>
              </a:rPr>
              <a:t>إرلندا</a:t>
            </a:r>
            <a:r>
              <a:rPr lang="en-US" sz="3600">
                <a:cs typeface="Arial" pitchFamily="34" charset="0"/>
              </a:rPr>
              <a:t> .4</a:t>
            </a:r>
          </a:p>
          <a:p>
            <a:pPr marL="457200" indent="-457200" algn="r"/>
            <a:r>
              <a:rPr lang="x-none" sz="3600">
                <a:cs typeface="Arial" pitchFamily="34" charset="0"/>
              </a:rPr>
              <a:t>إيطاليا</a:t>
            </a:r>
            <a:r>
              <a:rPr lang="en-US" sz="3600">
                <a:cs typeface="Arial" pitchFamily="34" charset="0"/>
              </a:rPr>
              <a:t> .5</a:t>
            </a:r>
          </a:p>
          <a:p>
            <a:pPr marL="457200" indent="-457200" algn="r"/>
            <a:r>
              <a:rPr lang="x-none" sz="3600">
                <a:cs typeface="Arial" pitchFamily="34" charset="0"/>
              </a:rPr>
              <a:t>ألمانيا</a:t>
            </a:r>
            <a:r>
              <a:rPr lang="en-US" sz="3600">
                <a:cs typeface="Arial" pitchFamily="34" charset="0"/>
              </a:rPr>
              <a:t> .6</a:t>
            </a:r>
          </a:p>
          <a:p>
            <a:pPr marL="457200" indent="-457200" algn="r"/>
            <a:r>
              <a:rPr lang="x-none" sz="3600">
                <a:cs typeface="Arial" pitchFamily="34" charset="0"/>
              </a:rPr>
              <a:t>اليونان</a:t>
            </a:r>
            <a:r>
              <a:rPr lang="en-US" sz="3600">
                <a:cs typeface="Arial" pitchFamily="34" charset="0"/>
              </a:rPr>
              <a:t> .7</a:t>
            </a:r>
          </a:p>
          <a:p>
            <a:pPr marL="457200" indent="-457200" algn="r"/>
            <a:r>
              <a:rPr lang="x-none" sz="3600">
                <a:cs typeface="Arial" pitchFamily="34" charset="0"/>
              </a:rPr>
              <a:t>البرتغال</a:t>
            </a:r>
            <a:r>
              <a:rPr lang="en-US" sz="3600">
                <a:cs typeface="Arial" pitchFamily="34" charset="0"/>
              </a:rPr>
              <a:t> .8</a:t>
            </a:r>
          </a:p>
          <a:p>
            <a:pPr marL="457200" indent="-457200" algn="r"/>
            <a:r>
              <a:rPr lang="x-none" sz="3600">
                <a:cs typeface="Arial" pitchFamily="34" charset="0"/>
              </a:rPr>
              <a:t>قبرص</a:t>
            </a:r>
            <a:r>
              <a:rPr lang="en-US" sz="3600">
                <a:cs typeface="Arial" pitchFamily="34" charset="0"/>
              </a:rPr>
              <a:t> .9</a:t>
            </a:r>
          </a:p>
          <a:p>
            <a:pPr marL="457200" indent="-457200" algn="r"/>
            <a:r>
              <a:rPr lang="x-none" sz="3600">
                <a:cs typeface="Arial" pitchFamily="34" charset="0"/>
              </a:rPr>
              <a:t>تركيا</a:t>
            </a:r>
            <a:r>
              <a:rPr lang="en-US" sz="3600">
                <a:cs typeface="Arial" pitchFamily="34" charset="0"/>
              </a:rPr>
              <a:t> .10</a:t>
            </a:r>
            <a:endParaRPr lang="en-GB" sz="3600">
              <a:cs typeface="Arial" pitchFamily="34" charset="0"/>
            </a:endParaRPr>
          </a:p>
        </p:txBody>
      </p:sp>
      <p:pic>
        <p:nvPicPr>
          <p:cNvPr id="41988" name="Picture 5" descr="Great-Britain-240-animated-flag-gifs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92725" y="0"/>
            <a:ext cx="1547813" cy="1160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9" name="Picture 4" descr="Screen shot 2012-03-08 at 19"/>
          <p:cNvPicPr>
            <a:picLocks noChangeAspect="1" noChangeArrowheads="1"/>
          </p:cNvPicPr>
          <p:nvPr/>
        </p:nvPicPr>
        <p:blipFill>
          <a:blip r:embed="rId3" cstate="print"/>
          <a:srcRect l="1646" t="1111" r="64157" b="61111"/>
          <a:stretch>
            <a:fillRect/>
          </a:stretch>
        </p:blipFill>
        <p:spPr bwMode="auto">
          <a:xfrm>
            <a:off x="0" y="0"/>
            <a:ext cx="2133600" cy="108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9" name="Line 7"/>
          <p:cNvSpPr>
            <a:spLocks noChangeShapeType="1"/>
          </p:cNvSpPr>
          <p:nvPr/>
        </p:nvSpPr>
        <p:spPr bwMode="auto">
          <a:xfrm>
            <a:off x="4648200" y="0"/>
            <a:ext cx="0" cy="685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/>
          <a:lstStyle/>
          <a:p>
            <a:pPr>
              <a:defRPr/>
            </a:pPr>
            <a:endParaRPr lang="en-GB">
              <a:latin typeface="Arial" charset="0"/>
            </a:endParaRPr>
          </a:p>
        </p:txBody>
      </p:sp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304800" y="4670425"/>
            <a:ext cx="8540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x-none" sz="3600" b="1">
                <a:latin typeface="Arial" charset="0"/>
                <a:cs typeface="Arial" charset="0"/>
              </a:rPr>
              <a:t>بينما</a:t>
            </a:r>
            <a:endParaRPr lang="en-US" sz="3600" b="1">
              <a:latin typeface="Arial" charset="0"/>
              <a:cs typeface="Arial" charset="0"/>
            </a:endParaRPr>
          </a:p>
        </p:txBody>
      </p:sp>
      <p:sp>
        <p:nvSpPr>
          <p:cNvPr id="33802" name="Rectangle 10"/>
          <p:cNvSpPr>
            <a:spLocks noChangeArrowheads="1"/>
          </p:cNvSpPr>
          <p:nvPr/>
        </p:nvSpPr>
        <p:spPr bwMode="auto">
          <a:xfrm>
            <a:off x="76200" y="3451225"/>
            <a:ext cx="122713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x-none" sz="3600" b="1">
                <a:latin typeface="Arial" charset="0"/>
                <a:cs typeface="Arial" charset="0"/>
              </a:rPr>
              <a:t>غير أن</a:t>
            </a:r>
            <a:endParaRPr lang="en-US" sz="3600" b="1">
              <a:latin typeface="Arial" charset="0"/>
              <a:cs typeface="Arial" charset="0"/>
            </a:endParaRPr>
          </a:p>
        </p:txBody>
      </p:sp>
      <p:sp>
        <p:nvSpPr>
          <p:cNvPr id="33803" name="Rectangle 11"/>
          <p:cNvSpPr>
            <a:spLocks noChangeArrowheads="1"/>
          </p:cNvSpPr>
          <p:nvPr/>
        </p:nvSpPr>
        <p:spPr bwMode="auto">
          <a:xfrm>
            <a:off x="304800" y="5813425"/>
            <a:ext cx="9112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x-none" sz="3600" b="1">
                <a:latin typeface="Arial" charset="0"/>
                <a:cs typeface="Arial" charset="0"/>
              </a:rPr>
              <a:t>ولكن</a:t>
            </a:r>
            <a:endParaRPr lang="en-US" sz="3600" b="1">
              <a:latin typeface="Arial" charset="0"/>
              <a:cs typeface="Arial" charset="0"/>
            </a:endParaRPr>
          </a:p>
        </p:txBody>
      </p:sp>
      <p:sp>
        <p:nvSpPr>
          <p:cNvPr id="33804" name="Rectangle 12"/>
          <p:cNvSpPr>
            <a:spLocks noChangeArrowheads="1"/>
          </p:cNvSpPr>
          <p:nvPr/>
        </p:nvSpPr>
        <p:spPr bwMode="auto">
          <a:xfrm>
            <a:off x="457200" y="5211763"/>
            <a:ext cx="792163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b="1">
                <a:latin typeface="Arial" charset="0"/>
                <a:cs typeface="Arial" charset="0"/>
              </a:rPr>
              <a:t>whereas</a:t>
            </a:r>
          </a:p>
        </p:txBody>
      </p:sp>
      <p:sp>
        <p:nvSpPr>
          <p:cNvPr id="33805" name="Rectangle 13"/>
          <p:cNvSpPr>
            <a:spLocks noChangeArrowheads="1"/>
          </p:cNvSpPr>
          <p:nvPr/>
        </p:nvSpPr>
        <p:spPr bwMode="auto">
          <a:xfrm>
            <a:off x="228600" y="3992563"/>
            <a:ext cx="4222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b="1">
                <a:latin typeface="Arial" charset="0"/>
                <a:cs typeface="Arial" charset="0"/>
              </a:rPr>
              <a:t>but</a:t>
            </a:r>
          </a:p>
        </p:txBody>
      </p:sp>
      <p:sp>
        <p:nvSpPr>
          <p:cNvPr id="33806" name="Rectangle 14"/>
          <p:cNvSpPr>
            <a:spLocks noChangeArrowheads="1"/>
          </p:cNvSpPr>
          <p:nvPr/>
        </p:nvSpPr>
        <p:spPr bwMode="auto">
          <a:xfrm>
            <a:off x="457200" y="6354763"/>
            <a:ext cx="4222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b="1" dirty="0">
                <a:latin typeface="Arial" charset="0"/>
                <a:cs typeface="Arial" charset="0"/>
              </a:rPr>
              <a:t>but</a:t>
            </a:r>
          </a:p>
        </p:txBody>
      </p:sp>
      <p:sp>
        <p:nvSpPr>
          <p:cNvPr id="33807" name="Rectangle 15"/>
          <p:cNvSpPr>
            <a:spLocks noChangeArrowheads="1"/>
          </p:cNvSpPr>
          <p:nvPr/>
        </p:nvSpPr>
        <p:spPr bwMode="auto">
          <a:xfrm>
            <a:off x="0" y="3048000"/>
            <a:ext cx="1828800" cy="3810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>
              <a:defRPr/>
            </a:pPr>
            <a:endParaRPr lang="en-GB">
              <a:latin typeface="Arial" charset="0"/>
            </a:endParaRP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4198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4198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198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419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19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419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19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70" decel="100000"/>
                                        <p:tgtEl>
                                          <p:spTgt spid="4198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770" decel="100000"/>
                                        <p:tgtEl>
                                          <p:spTgt spid="4198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9" dur="770" fill="hold"/>
                                        <p:tgtEl>
                                          <p:spTgt spid="419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419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70" decel="100000"/>
                                        <p:tgtEl>
                                          <p:spTgt spid="4198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770" decel="100000"/>
                                        <p:tgtEl>
                                          <p:spTgt spid="4198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0" dur="770" fill="hold"/>
                                        <p:tgtEl>
                                          <p:spTgt spid="419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2" dur="770" fill="hold"/>
                                        <p:tgtEl>
                                          <p:spTgt spid="419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4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70" decel="100000"/>
                                        <p:tgtEl>
                                          <p:spTgt spid="4198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770" decel="100000"/>
                                        <p:tgtEl>
                                          <p:spTgt spid="4198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9" dur="770" fill="hold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1" dur="770" fill="hold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38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38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900" decel="100000" fill="hold"/>
                                        <p:tgtEl>
                                          <p:spTgt spid="338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38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38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38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900" decel="100000" fill="hold"/>
                                        <p:tgtEl>
                                          <p:spTgt spid="338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38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38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38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900" decel="100000" fill="hold"/>
                                        <p:tgtEl>
                                          <p:spTgt spid="338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38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338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38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900" decel="100000" fill="hold"/>
                                        <p:tgtEl>
                                          <p:spTgt spid="338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38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338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38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900" decel="100000" fill="hold"/>
                                        <p:tgtEl>
                                          <p:spTgt spid="338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38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38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38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900" decel="100000" fill="hold"/>
                                        <p:tgtEl>
                                          <p:spTgt spid="338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38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338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38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900" decel="100000" fill="hold"/>
                                        <p:tgtEl>
                                          <p:spTgt spid="338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38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6" grpId="0"/>
      <p:bldP spid="41987" grpId="0"/>
      <p:bldP spid="33801" grpId="0"/>
      <p:bldP spid="33802" grpId="0"/>
      <p:bldP spid="33803" grpId="0"/>
      <p:bldP spid="33804" grpId="0"/>
      <p:bldP spid="33805" grpId="0"/>
      <p:bldP spid="33806" grpId="0"/>
      <p:bldP spid="3380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Rectangle 1"/>
          <p:cNvSpPr>
            <a:spLocks noChangeArrowheads="1"/>
          </p:cNvSpPr>
          <p:nvPr/>
        </p:nvSpPr>
        <p:spPr bwMode="auto">
          <a:xfrm>
            <a:off x="0" y="427038"/>
            <a:ext cx="4572000" cy="6134100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  <a:effectLst>
            <a:prstShdw prst="shdw17" dist="17961" dir="2700000">
              <a:srgbClr val="999999"/>
            </a:prstShdw>
          </a:effectLst>
        </p:spPr>
        <p:txBody>
          <a:bodyPr anchor="ctr">
            <a:spAutoFit/>
          </a:bodyPr>
          <a:lstStyle/>
          <a:p>
            <a:pPr marL="457200" indent="-457200" algn="r">
              <a:defRPr/>
            </a:pPr>
            <a:endParaRPr lang="en-GB" sz="3600">
              <a:latin typeface="Arial" charset="0"/>
              <a:cs typeface="Arial" charset="0"/>
            </a:endParaRPr>
          </a:p>
          <a:p>
            <a:pPr marL="457200" indent="-457200" algn="r">
              <a:defRPr/>
            </a:pPr>
            <a:r>
              <a:rPr lang="x-none" sz="3600">
                <a:latin typeface="Arial" charset="0"/>
                <a:cs typeface="Arial" charset="0"/>
              </a:rPr>
              <a:t>بريطانية</a:t>
            </a:r>
            <a:r>
              <a:rPr lang="en-US" sz="3600">
                <a:latin typeface="Arial" charset="0"/>
                <a:cs typeface="Arial" charset="0"/>
              </a:rPr>
              <a:t> .1</a:t>
            </a:r>
          </a:p>
          <a:p>
            <a:pPr marL="457200" indent="-457200" algn="r">
              <a:defRPr/>
            </a:pPr>
            <a:r>
              <a:rPr lang="x-none" sz="3600" b="1" u="sng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الولايات المتحدة الأمريكية</a:t>
            </a:r>
            <a:r>
              <a:rPr lang="en-US" sz="3600">
                <a:latin typeface="Arial" charset="0"/>
                <a:cs typeface="Arial" charset="0"/>
              </a:rPr>
              <a:t> .2</a:t>
            </a:r>
          </a:p>
          <a:p>
            <a:pPr marL="457200" indent="-457200" algn="r">
              <a:defRPr/>
            </a:pPr>
            <a:r>
              <a:rPr lang="x-none" sz="3600" b="1" u="sng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فرنسا</a:t>
            </a:r>
            <a:r>
              <a:rPr lang="en-US" sz="3600">
                <a:latin typeface="Arial" charset="0"/>
                <a:cs typeface="Arial" charset="0"/>
              </a:rPr>
              <a:t> .3</a:t>
            </a:r>
          </a:p>
          <a:p>
            <a:pPr marL="457200" indent="-457200" algn="r">
              <a:defRPr/>
            </a:pPr>
            <a:r>
              <a:rPr lang="en-US" sz="3600">
                <a:latin typeface="Arial" charset="0"/>
                <a:cs typeface="Arial" charset="0"/>
              </a:rPr>
              <a:t> </a:t>
            </a:r>
            <a:r>
              <a:rPr lang="x-none" sz="3600">
                <a:latin typeface="Arial" charset="0"/>
                <a:cs typeface="Arial" charset="0"/>
              </a:rPr>
              <a:t>مصر</a:t>
            </a:r>
            <a:r>
              <a:rPr lang="en-US" sz="3600">
                <a:latin typeface="Arial" charset="0"/>
                <a:cs typeface="Arial" charset="0"/>
              </a:rPr>
              <a:t> .4</a:t>
            </a:r>
          </a:p>
          <a:p>
            <a:pPr marL="457200" indent="-457200" algn="r">
              <a:defRPr/>
            </a:pPr>
            <a:r>
              <a:rPr lang="x-none" sz="3600" b="1" u="sng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إسبانيا</a:t>
            </a:r>
            <a:r>
              <a:rPr lang="en-US" sz="3600">
                <a:latin typeface="Arial" charset="0"/>
                <a:cs typeface="Arial" charset="0"/>
              </a:rPr>
              <a:t> .5</a:t>
            </a:r>
          </a:p>
          <a:p>
            <a:pPr marL="457200" indent="-457200" algn="r">
              <a:defRPr/>
            </a:pPr>
            <a:r>
              <a:rPr lang="x-none" sz="3600">
                <a:latin typeface="Arial" charset="0"/>
                <a:cs typeface="Arial" charset="0"/>
              </a:rPr>
              <a:t>دبي</a:t>
            </a:r>
            <a:r>
              <a:rPr lang="en-US" sz="3600">
                <a:latin typeface="Arial" charset="0"/>
                <a:cs typeface="Arial" charset="0"/>
              </a:rPr>
              <a:t> .6</a:t>
            </a:r>
          </a:p>
          <a:p>
            <a:pPr marL="457200" indent="-457200" algn="r">
              <a:defRPr/>
            </a:pPr>
            <a:r>
              <a:rPr lang="x-none" sz="3600">
                <a:latin typeface="Arial" charset="0"/>
                <a:cs typeface="Arial" charset="0"/>
              </a:rPr>
              <a:t>المغرب</a:t>
            </a:r>
            <a:r>
              <a:rPr lang="en-US" sz="3600">
                <a:latin typeface="Arial" charset="0"/>
                <a:cs typeface="Arial" charset="0"/>
              </a:rPr>
              <a:t> .7</a:t>
            </a:r>
          </a:p>
          <a:p>
            <a:pPr marL="457200" indent="-457200" algn="r">
              <a:defRPr/>
            </a:pPr>
            <a:r>
              <a:rPr lang="x-none" sz="3600" b="1" u="sng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تركيا</a:t>
            </a:r>
            <a:r>
              <a:rPr lang="en-US" sz="3600">
                <a:latin typeface="Arial" charset="0"/>
                <a:cs typeface="Arial" charset="0"/>
              </a:rPr>
              <a:t> .8</a:t>
            </a:r>
          </a:p>
          <a:p>
            <a:pPr marL="457200" indent="-457200" algn="r">
              <a:defRPr/>
            </a:pPr>
            <a:r>
              <a:rPr lang="x-none" sz="3600">
                <a:latin typeface="Arial" charset="0"/>
                <a:cs typeface="Arial" charset="0"/>
              </a:rPr>
              <a:t>اليونان</a:t>
            </a:r>
            <a:r>
              <a:rPr lang="en-US" sz="3600">
                <a:latin typeface="Arial" charset="0"/>
                <a:cs typeface="Arial" charset="0"/>
              </a:rPr>
              <a:t> .9</a:t>
            </a:r>
          </a:p>
          <a:p>
            <a:pPr marL="457200" indent="-457200" algn="r">
              <a:defRPr/>
            </a:pPr>
            <a:r>
              <a:rPr lang="x-none" sz="3600" b="1" u="sng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إيطاليا</a:t>
            </a:r>
            <a:r>
              <a:rPr lang="en-US" sz="3600">
                <a:latin typeface="Arial" charset="0"/>
                <a:cs typeface="Arial" charset="0"/>
              </a:rPr>
              <a:t> .10</a:t>
            </a:r>
            <a:endParaRPr lang="en-GB" sz="3600">
              <a:latin typeface="Arial" charset="0"/>
              <a:cs typeface="Arial" charset="0"/>
            </a:endParaRPr>
          </a:p>
        </p:txBody>
      </p:sp>
      <p:sp>
        <p:nvSpPr>
          <p:cNvPr id="241667" name="Rectangle 1"/>
          <p:cNvSpPr>
            <a:spLocks noChangeArrowheads="1"/>
          </p:cNvSpPr>
          <p:nvPr/>
        </p:nvSpPr>
        <p:spPr bwMode="auto">
          <a:xfrm>
            <a:off x="4495800" y="1036638"/>
            <a:ext cx="4648200" cy="5584825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  <a:effectLst>
            <a:prstShdw prst="shdw17" dist="17961" dir="2700000">
              <a:srgbClr val="999999"/>
            </a:prstShdw>
          </a:effectLst>
        </p:spPr>
        <p:txBody>
          <a:bodyPr anchor="ctr">
            <a:spAutoFit/>
          </a:bodyPr>
          <a:lstStyle/>
          <a:p>
            <a:pPr marL="457200" indent="-457200" algn="r">
              <a:defRPr/>
            </a:pPr>
            <a:r>
              <a:rPr lang="x-none" sz="3600" b="1" u="sng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إسبانيا</a:t>
            </a:r>
            <a:r>
              <a:rPr lang="en-US" sz="3600">
                <a:latin typeface="Arial" charset="0"/>
                <a:cs typeface="Arial" charset="0"/>
              </a:rPr>
              <a:t> .1</a:t>
            </a:r>
          </a:p>
          <a:p>
            <a:pPr marL="457200" indent="-457200" algn="r">
              <a:defRPr/>
            </a:pPr>
            <a:r>
              <a:rPr lang="x-none" sz="3600" b="1" u="sng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فرنسا</a:t>
            </a:r>
            <a:r>
              <a:rPr lang="en-US" sz="3600">
                <a:latin typeface="Arial" charset="0"/>
                <a:cs typeface="Arial" charset="0"/>
              </a:rPr>
              <a:t> .2</a:t>
            </a:r>
          </a:p>
          <a:p>
            <a:pPr marL="457200" indent="-457200" algn="r">
              <a:defRPr/>
            </a:pPr>
            <a:r>
              <a:rPr lang="x-none" sz="3600" b="1" u="sng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الولايات المتحدة الأمريكية</a:t>
            </a:r>
            <a:r>
              <a:rPr lang="en-US" sz="3600">
                <a:latin typeface="Arial" charset="0"/>
                <a:cs typeface="Arial" charset="0"/>
              </a:rPr>
              <a:t> .3</a:t>
            </a:r>
          </a:p>
          <a:p>
            <a:pPr marL="457200" indent="-457200" algn="r">
              <a:defRPr/>
            </a:pPr>
            <a:r>
              <a:rPr lang="x-none" sz="3600">
                <a:latin typeface="Arial" charset="0"/>
                <a:cs typeface="Arial" charset="0"/>
              </a:rPr>
              <a:t>إرلندا</a:t>
            </a:r>
            <a:r>
              <a:rPr lang="en-US" sz="3600">
                <a:latin typeface="Arial" charset="0"/>
                <a:cs typeface="Arial" charset="0"/>
              </a:rPr>
              <a:t> .4</a:t>
            </a:r>
          </a:p>
          <a:p>
            <a:pPr marL="457200" indent="-457200" algn="r">
              <a:defRPr/>
            </a:pPr>
            <a:r>
              <a:rPr lang="x-none" sz="3600" b="1" u="sng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إيطاليا</a:t>
            </a:r>
            <a:r>
              <a:rPr lang="en-US" sz="3600">
                <a:latin typeface="Arial" charset="0"/>
                <a:cs typeface="Arial" charset="0"/>
              </a:rPr>
              <a:t> .5</a:t>
            </a:r>
          </a:p>
          <a:p>
            <a:pPr marL="457200" indent="-457200" algn="r">
              <a:defRPr/>
            </a:pPr>
            <a:r>
              <a:rPr lang="x-none" sz="3600">
                <a:latin typeface="Arial" charset="0"/>
                <a:cs typeface="Arial" charset="0"/>
              </a:rPr>
              <a:t>ألمانيا</a:t>
            </a:r>
            <a:r>
              <a:rPr lang="en-US" sz="3600">
                <a:latin typeface="Arial" charset="0"/>
                <a:cs typeface="Arial" charset="0"/>
              </a:rPr>
              <a:t> .6</a:t>
            </a:r>
          </a:p>
          <a:p>
            <a:pPr marL="457200" indent="-457200" algn="r">
              <a:defRPr/>
            </a:pPr>
            <a:r>
              <a:rPr lang="x-none" sz="3600">
                <a:latin typeface="Arial" charset="0"/>
                <a:cs typeface="Arial" charset="0"/>
              </a:rPr>
              <a:t>اليونان</a:t>
            </a:r>
            <a:r>
              <a:rPr lang="en-US" sz="3600">
                <a:latin typeface="Arial" charset="0"/>
                <a:cs typeface="Arial" charset="0"/>
              </a:rPr>
              <a:t> .7</a:t>
            </a:r>
          </a:p>
          <a:p>
            <a:pPr marL="457200" indent="-457200" algn="r">
              <a:defRPr/>
            </a:pPr>
            <a:r>
              <a:rPr lang="x-none" sz="3600">
                <a:latin typeface="Arial" charset="0"/>
                <a:cs typeface="Arial" charset="0"/>
              </a:rPr>
              <a:t>البرتغال</a:t>
            </a:r>
            <a:r>
              <a:rPr lang="en-US" sz="3600">
                <a:latin typeface="Arial" charset="0"/>
                <a:cs typeface="Arial" charset="0"/>
              </a:rPr>
              <a:t> .8</a:t>
            </a:r>
          </a:p>
          <a:p>
            <a:pPr marL="457200" indent="-457200" algn="r">
              <a:defRPr/>
            </a:pPr>
            <a:r>
              <a:rPr lang="x-none" sz="3600">
                <a:latin typeface="Arial" charset="0"/>
                <a:cs typeface="Arial" charset="0"/>
              </a:rPr>
              <a:t>قبرص</a:t>
            </a:r>
            <a:r>
              <a:rPr lang="en-US" sz="3600">
                <a:latin typeface="Arial" charset="0"/>
                <a:cs typeface="Arial" charset="0"/>
              </a:rPr>
              <a:t> .9</a:t>
            </a:r>
          </a:p>
          <a:p>
            <a:pPr marL="457200" indent="-457200" algn="r">
              <a:defRPr/>
            </a:pPr>
            <a:r>
              <a:rPr lang="x-none" sz="3600" b="1" u="sng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تركيا</a:t>
            </a:r>
            <a:r>
              <a:rPr lang="en-US" sz="3600">
                <a:latin typeface="Arial" charset="0"/>
                <a:cs typeface="Arial" charset="0"/>
              </a:rPr>
              <a:t> .10</a:t>
            </a:r>
            <a:endParaRPr lang="en-GB" sz="3600">
              <a:latin typeface="Arial" charset="0"/>
              <a:cs typeface="Arial" charset="0"/>
            </a:endParaRPr>
          </a:p>
        </p:txBody>
      </p:sp>
      <p:pic>
        <p:nvPicPr>
          <p:cNvPr id="44036" name="Picture 5" descr="Great-Britain-240-animated-flag-gifs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29400" y="0"/>
            <a:ext cx="1547813" cy="1160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7" name="Picture 4" descr="Screen shot 2012-03-08 at 19"/>
          <p:cNvPicPr>
            <a:picLocks noChangeAspect="1" noChangeArrowheads="1"/>
          </p:cNvPicPr>
          <p:nvPr/>
        </p:nvPicPr>
        <p:blipFill>
          <a:blip r:embed="rId3" cstate="print"/>
          <a:srcRect l="1646" t="1111" r="64157" b="61111"/>
          <a:stretch>
            <a:fillRect/>
          </a:stretch>
        </p:blipFill>
        <p:spPr bwMode="auto">
          <a:xfrm>
            <a:off x="0" y="0"/>
            <a:ext cx="2133600" cy="108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1670" name="Line 6"/>
          <p:cNvSpPr>
            <a:spLocks noChangeShapeType="1"/>
          </p:cNvSpPr>
          <p:nvPr/>
        </p:nvSpPr>
        <p:spPr bwMode="auto">
          <a:xfrm>
            <a:off x="4648200" y="0"/>
            <a:ext cx="0" cy="685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/>
          <a:lstStyle/>
          <a:p>
            <a:pPr>
              <a:defRPr/>
            </a:pPr>
            <a:endParaRPr lang="en-GB">
              <a:latin typeface="Arial" charset="0"/>
            </a:endParaRPr>
          </a:p>
        </p:txBody>
      </p:sp>
      <p:sp>
        <p:nvSpPr>
          <p:cNvPr id="241671" name="Rectangle 3"/>
          <p:cNvSpPr>
            <a:spLocks noChangeArrowheads="1"/>
          </p:cNvSpPr>
          <p:nvPr/>
        </p:nvSpPr>
        <p:spPr bwMode="auto">
          <a:xfrm>
            <a:off x="0" y="3276600"/>
            <a:ext cx="6324600" cy="3581400"/>
          </a:xfrm>
          <a:prstGeom prst="rect">
            <a:avLst/>
          </a:prstGeom>
          <a:solidFill>
            <a:srgbClr val="80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GB" sz="3600" b="1" dirty="0">
                <a:solidFill>
                  <a:schemeClr val="bg1"/>
                </a:solidFill>
                <a:latin typeface="Comic Sans MS" pitchFamily="66" charset="0"/>
                <a:cs typeface="Arial" pitchFamily="34" charset="0"/>
              </a:rPr>
              <a:t>Other ideas for comparison</a:t>
            </a:r>
          </a:p>
          <a:p>
            <a:r>
              <a:rPr lang="en-GB" sz="2800" dirty="0">
                <a:solidFill>
                  <a:schemeClr val="bg1"/>
                </a:solidFill>
                <a:latin typeface="Comic Sans MS" pitchFamily="66" charset="0"/>
                <a:cs typeface="Arial" pitchFamily="34" charset="0"/>
              </a:rPr>
              <a:t>Means of transport</a:t>
            </a:r>
          </a:p>
          <a:p>
            <a:r>
              <a:rPr lang="en-GB" sz="2800" dirty="0">
                <a:solidFill>
                  <a:schemeClr val="bg1"/>
                </a:solidFill>
                <a:latin typeface="Comic Sans MS" pitchFamily="66" charset="0"/>
                <a:cs typeface="Arial" pitchFamily="34" charset="0"/>
              </a:rPr>
              <a:t>Sport </a:t>
            </a:r>
          </a:p>
          <a:p>
            <a:r>
              <a:rPr lang="en-GB" sz="2800" dirty="0">
                <a:solidFill>
                  <a:schemeClr val="bg1"/>
                </a:solidFill>
                <a:latin typeface="Comic Sans MS" pitchFamily="66" charset="0"/>
                <a:cs typeface="Arial" pitchFamily="34" charset="0"/>
              </a:rPr>
              <a:t>Food</a:t>
            </a:r>
          </a:p>
          <a:p>
            <a:r>
              <a:rPr lang="en-GB" sz="2800" dirty="0">
                <a:solidFill>
                  <a:schemeClr val="bg1"/>
                </a:solidFill>
                <a:latin typeface="Comic Sans MS" pitchFamily="66" charset="0"/>
                <a:cs typeface="Arial" pitchFamily="34" charset="0"/>
              </a:rPr>
              <a:t>Weddings</a:t>
            </a:r>
          </a:p>
          <a:p>
            <a:r>
              <a:rPr lang="en-GB" sz="2800" dirty="0">
                <a:solidFill>
                  <a:schemeClr val="bg1"/>
                </a:solidFill>
                <a:latin typeface="Comic Sans MS" pitchFamily="66" charset="0"/>
                <a:cs typeface="Arial" pitchFamily="34" charset="0"/>
              </a:rPr>
              <a:t>Homes</a:t>
            </a:r>
          </a:p>
          <a:p>
            <a:r>
              <a:rPr lang="en-GB" sz="2800" dirty="0">
                <a:solidFill>
                  <a:schemeClr val="bg1"/>
                </a:solidFill>
                <a:latin typeface="Comic Sans MS" pitchFamily="66" charset="0"/>
                <a:cs typeface="Arial" pitchFamily="34" charset="0"/>
              </a:rPr>
              <a:t>Clothes and fashion</a:t>
            </a:r>
          </a:p>
          <a:p>
            <a:r>
              <a:rPr lang="en-GB" sz="2800" dirty="0" err="1">
                <a:solidFill>
                  <a:schemeClr val="bg1"/>
                </a:solidFill>
                <a:latin typeface="Comic Sans MS" pitchFamily="66" charset="0"/>
                <a:cs typeface="Arial" pitchFamily="34" charset="0"/>
              </a:rPr>
              <a:t>Eid</a:t>
            </a:r>
            <a:r>
              <a:rPr lang="en-GB" sz="2800" dirty="0">
                <a:solidFill>
                  <a:schemeClr val="bg1"/>
                </a:solidFill>
                <a:latin typeface="Comic Sans MS" pitchFamily="66" charset="0"/>
                <a:cs typeface="Arial" pitchFamily="34" charset="0"/>
              </a:rPr>
              <a:t> </a:t>
            </a:r>
            <a:r>
              <a:rPr lang="en-GB" sz="2800" dirty="0" smtClean="0">
                <a:solidFill>
                  <a:schemeClr val="bg1"/>
                </a:solidFill>
                <a:latin typeface="Comic Sans MS" pitchFamily="66" charset="0"/>
                <a:cs typeface="Arial" pitchFamily="34" charset="0"/>
              </a:rPr>
              <a:t>/Christmas</a:t>
            </a:r>
            <a:endParaRPr lang="en-GB" sz="2800" dirty="0">
              <a:solidFill>
                <a:schemeClr val="bg1"/>
              </a:solidFill>
              <a:latin typeface="Comic Sans MS" pitchFamily="66" charset="0"/>
              <a:cs typeface="Arial" pitchFamily="34" charset="0"/>
            </a:endParaRPr>
          </a:p>
        </p:txBody>
      </p:sp>
      <p:sp>
        <p:nvSpPr>
          <p:cNvPr id="8" name="Rectangle 139"/>
          <p:cNvSpPr>
            <a:spLocks noChangeArrowheads="1"/>
          </p:cNvSpPr>
          <p:nvPr/>
        </p:nvSpPr>
        <p:spPr bwMode="auto">
          <a:xfrm>
            <a:off x="2362200" y="381000"/>
            <a:ext cx="4343400" cy="304800"/>
          </a:xfrm>
          <a:prstGeom prst="rect">
            <a:avLst/>
          </a:prstGeom>
          <a:solidFill>
            <a:srgbClr val="FFFFFF"/>
          </a:solidFill>
          <a:ln w="3175">
            <a:solidFill>
              <a:schemeClr val="tx1"/>
            </a:solidFill>
            <a:miter lim="800000"/>
            <a:headEnd/>
            <a:tailEnd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GB" sz="2400" b="1" dirty="0">
                <a:latin typeface="Calibri" pitchFamily="34" charset="0"/>
                <a:ea typeface="MS PGothic" pitchFamily="34" charset="-128"/>
              </a:rPr>
              <a:t>SIMILARITIES BETWEEN THE TWO</a:t>
            </a:r>
            <a:endParaRPr lang="en-US" sz="2400" b="1" dirty="0">
              <a:latin typeface="Calibri" pitchFamily="34" charset="0"/>
              <a:ea typeface="MS PGothic" pitchFamily="34" charset="-128"/>
            </a:endParaRP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16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16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416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416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416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167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\\psf\Host\Users\louischerkaoui26\Desktop\Screen shot 2010-11-23 at 21.12.54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7" name="Rectangle 2"/>
          <p:cNvSpPr>
            <a:spLocks noChangeArrowheads="1"/>
          </p:cNvSpPr>
          <p:nvPr/>
        </p:nvSpPr>
        <p:spPr bwMode="auto">
          <a:xfrm>
            <a:off x="1828800" y="2209800"/>
            <a:ext cx="1300163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200" b="1"/>
              <a:t>Internet </a:t>
            </a:r>
            <a:endParaRPr lang="en-GB" sz="2200" b="1"/>
          </a:p>
        </p:txBody>
      </p:sp>
      <p:sp>
        <p:nvSpPr>
          <p:cNvPr id="4" name="Rectangle 2"/>
          <p:cNvSpPr txBox="1">
            <a:spLocks/>
          </p:cNvSpPr>
          <p:nvPr/>
        </p:nvSpPr>
        <p:spPr>
          <a:xfrm rot="21157513">
            <a:off x="251521" y="3284984"/>
            <a:ext cx="3744416" cy="7794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Cultural capital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\\psf\Host\Users\louischerkaoui26\Desktop\Screen shot 2010-11-23 at 21.13.0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 txBox="1">
            <a:spLocks/>
          </p:cNvSpPr>
          <p:nvPr/>
        </p:nvSpPr>
        <p:spPr>
          <a:xfrm rot="21157513">
            <a:off x="251521" y="3284984"/>
            <a:ext cx="3744416" cy="7794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Cultural capital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/>
          </p:cNvSpPr>
          <p:nvPr>
            <p:ph type="title" idx="4294967295"/>
          </p:nvPr>
        </p:nvSpPr>
        <p:spPr>
          <a:xfrm>
            <a:off x="250825" y="0"/>
            <a:ext cx="8710613" cy="779463"/>
          </a:xfrm>
        </p:spPr>
        <p:txBody>
          <a:bodyPr/>
          <a:lstStyle/>
          <a:p>
            <a:pPr eaLnBrk="1" hangingPunct="1"/>
            <a:r>
              <a:rPr lang="en-GB" sz="3200" b="1" dirty="0" smtClean="0"/>
              <a:t>Discussions and sharing ideas:</a:t>
            </a:r>
          </a:p>
        </p:txBody>
      </p:sp>
      <p:sp>
        <p:nvSpPr>
          <p:cNvPr id="28675" name="Rectangle 3"/>
          <p:cNvSpPr>
            <a:spLocks noGrp="1"/>
          </p:cNvSpPr>
          <p:nvPr>
            <p:ph type="body" idx="4294967295"/>
          </p:nvPr>
        </p:nvSpPr>
        <p:spPr>
          <a:xfrm>
            <a:off x="76200" y="914400"/>
            <a:ext cx="9144000" cy="431800"/>
          </a:xfrm>
        </p:spPr>
        <p:txBody>
          <a:bodyPr>
            <a:noAutofit/>
          </a:bodyPr>
          <a:lstStyle/>
          <a:p>
            <a:pPr>
              <a:buFont typeface="Webdings" pitchFamily="18" charset="2"/>
              <a:buNone/>
            </a:pPr>
            <a:r>
              <a:rPr lang="en-GB" sz="2000" b="1" dirty="0" smtClean="0">
                <a:solidFill>
                  <a:srgbClr val="000000"/>
                </a:solidFill>
              </a:rPr>
              <a:t>Discussions are typical of any student-</a:t>
            </a:r>
            <a:r>
              <a:rPr lang="en-GB" sz="2000" b="1" dirty="0" err="1" smtClean="0">
                <a:solidFill>
                  <a:srgbClr val="000000"/>
                </a:solidFill>
              </a:rPr>
              <a:t>centered</a:t>
            </a:r>
            <a:r>
              <a:rPr lang="en-GB" sz="2000" b="1" dirty="0" smtClean="0">
                <a:solidFill>
                  <a:srgbClr val="000000"/>
                </a:solidFill>
              </a:rPr>
              <a:t> classroom. Discussions work best in pairs or in small groups. </a:t>
            </a:r>
          </a:p>
        </p:txBody>
      </p:sp>
      <p:sp>
        <p:nvSpPr>
          <p:cNvPr id="28676" name="Rectangle 3"/>
          <p:cNvSpPr>
            <a:spLocks/>
          </p:cNvSpPr>
          <p:nvPr/>
        </p:nvSpPr>
        <p:spPr bwMode="auto">
          <a:xfrm>
            <a:off x="0" y="1988244"/>
            <a:ext cx="9144000" cy="172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30000"/>
              </a:spcBef>
              <a:buClr>
                <a:schemeClr val="accent1"/>
              </a:buClr>
              <a:buFont typeface="Webdings" pitchFamily="18" charset="2"/>
              <a:buNone/>
            </a:pPr>
            <a:r>
              <a:rPr lang="en-GB" sz="2000" b="1" dirty="0">
                <a:solidFill>
                  <a:srgbClr val="000000"/>
                </a:solidFill>
              </a:rPr>
              <a:t>Pair work</a:t>
            </a:r>
            <a:r>
              <a:rPr lang="en-GB" sz="2000" dirty="0">
                <a:solidFill>
                  <a:srgbClr val="000000"/>
                </a:solidFill>
              </a:rPr>
              <a:t>: Look at the pictures and then discuss these questions: </a:t>
            </a:r>
          </a:p>
          <a:p>
            <a:pPr marL="342900" indent="-342900" eaLnBrk="0" hangingPunct="0">
              <a:spcBef>
                <a:spcPct val="30000"/>
              </a:spcBef>
              <a:buClr>
                <a:schemeClr val="accent1"/>
              </a:buClr>
              <a:buFont typeface="Webdings" pitchFamily="18" charset="2"/>
              <a:buChar char="4"/>
            </a:pPr>
            <a:r>
              <a:rPr lang="en-GB" sz="2000" dirty="0">
                <a:solidFill>
                  <a:srgbClr val="000000"/>
                </a:solidFill>
              </a:rPr>
              <a:t>What is each person’s job?</a:t>
            </a:r>
          </a:p>
          <a:p>
            <a:pPr marL="342900" indent="-342900" eaLnBrk="0" hangingPunct="0">
              <a:spcBef>
                <a:spcPct val="30000"/>
              </a:spcBef>
              <a:buClr>
                <a:schemeClr val="accent1"/>
              </a:buClr>
              <a:buFont typeface="Webdings" pitchFamily="18" charset="2"/>
              <a:buChar char="4"/>
            </a:pPr>
            <a:r>
              <a:rPr lang="en-GB" sz="2000" dirty="0">
                <a:solidFill>
                  <a:srgbClr val="000000"/>
                </a:solidFill>
              </a:rPr>
              <a:t>What would you like and dislike about each job?</a:t>
            </a:r>
          </a:p>
          <a:p>
            <a:pPr marL="342900" indent="-342900" eaLnBrk="0" hangingPunct="0">
              <a:spcBef>
                <a:spcPct val="30000"/>
              </a:spcBef>
              <a:buClr>
                <a:schemeClr val="accent1"/>
              </a:buClr>
              <a:buFont typeface="Webdings" pitchFamily="18" charset="2"/>
              <a:buChar char="4"/>
            </a:pPr>
            <a:r>
              <a:rPr lang="en-GB" sz="2000" dirty="0">
                <a:solidFill>
                  <a:srgbClr val="000000"/>
                </a:solidFill>
              </a:rPr>
              <a:t>Do you know anyone with these jobs</a:t>
            </a:r>
          </a:p>
        </p:txBody>
      </p:sp>
      <p:sp>
        <p:nvSpPr>
          <p:cNvPr id="28677" name="Rectangle 3"/>
          <p:cNvSpPr>
            <a:spLocks/>
          </p:cNvSpPr>
          <p:nvPr/>
        </p:nvSpPr>
        <p:spPr bwMode="auto">
          <a:xfrm>
            <a:off x="108520" y="3717032"/>
            <a:ext cx="91440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30000"/>
              </a:spcBef>
              <a:buClr>
                <a:schemeClr val="accent1"/>
              </a:buClr>
              <a:buFont typeface="Webdings" pitchFamily="18" charset="2"/>
              <a:buNone/>
            </a:pPr>
            <a:r>
              <a:rPr lang="en-GB" sz="2000">
                <a:solidFill>
                  <a:srgbClr val="000000"/>
                </a:solidFill>
              </a:rPr>
              <a:t>“She is a construction worker.  I’d like working outside but I wouldn’t like…” </a:t>
            </a:r>
          </a:p>
        </p:txBody>
      </p:sp>
      <p:pic>
        <p:nvPicPr>
          <p:cNvPr id="28678" name="Picture 16" descr="12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84888" y="4437063"/>
            <a:ext cx="1712912" cy="2166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9" name="Picture 18" descr="royalty-free-occupations-clipart-illustration-581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43213" y="4941888"/>
            <a:ext cx="1624012" cy="170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80" name="Picture 20" descr="Clipart_Free_Download_4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933950"/>
            <a:ext cx="1595438" cy="192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81" name="Picture 24" descr="gypsy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67625" y="5084763"/>
            <a:ext cx="1146175" cy="141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82" name="Picture 26" descr="Model-0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547813" y="4941888"/>
            <a:ext cx="1162050" cy="166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83" name="Picture 28" descr="sailor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85234" y="2708920"/>
            <a:ext cx="935038" cy="93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84" name="Picture 30" descr="nurse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172450" y="1989138"/>
            <a:ext cx="720725" cy="291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85" name="Picture 32" descr="Clipart_Free_Download_3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716463" y="5237163"/>
            <a:ext cx="1346200" cy="1620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 rot="21406938">
            <a:off x="350197" y="4057873"/>
            <a:ext cx="70244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 smtClean="0"/>
              <a:t>Higher thinking order: learners drawing on personal experiences</a:t>
            </a:r>
            <a:endParaRPr lang="en-GB" sz="20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/>
          </p:cNvSpPr>
          <p:nvPr>
            <p:ph type="title" idx="4294967295"/>
          </p:nvPr>
        </p:nvSpPr>
        <p:spPr>
          <a:xfrm>
            <a:off x="6096000" y="0"/>
            <a:ext cx="2865438" cy="779463"/>
          </a:xfrm>
        </p:spPr>
        <p:txBody>
          <a:bodyPr/>
          <a:lstStyle/>
          <a:p>
            <a:pPr algn="r" eaLnBrk="1" hangingPunct="1"/>
            <a:r>
              <a:rPr lang="en-GB" sz="3200" b="1" dirty="0" smtClean="0"/>
              <a:t>Cultural capital</a:t>
            </a:r>
          </a:p>
        </p:txBody>
      </p:sp>
      <p:pic>
        <p:nvPicPr>
          <p:cNvPr id="8194" name="Picture 2" descr="http://images.alternet.org/images/AFP/photo_1299879759477-1-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6678" y="228600"/>
            <a:ext cx="3072178" cy="2088232"/>
          </a:xfrm>
          <a:prstGeom prst="rect">
            <a:avLst/>
          </a:prstGeom>
          <a:noFill/>
        </p:spPr>
      </p:pic>
      <p:pic>
        <p:nvPicPr>
          <p:cNvPr id="8196" name="Picture 4" descr="http://www.earthfiles.com/Images/news/U/UKBentwatersHeseltineUniform198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62400" y="152401"/>
            <a:ext cx="1926522" cy="3505200"/>
          </a:xfrm>
          <a:prstGeom prst="rect">
            <a:avLst/>
          </a:prstGeom>
          <a:noFill/>
        </p:spPr>
      </p:pic>
      <p:pic>
        <p:nvPicPr>
          <p:cNvPr id="8198" name="Picture 6" descr="http://photos.wikimapia.org/p/00/01/28/84/66_big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2438400"/>
            <a:ext cx="2762250" cy="2028826"/>
          </a:xfrm>
          <a:prstGeom prst="rect">
            <a:avLst/>
          </a:prstGeom>
          <a:noFill/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329545" y="3886200"/>
            <a:ext cx="4433455" cy="27432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539345" y="762000"/>
            <a:ext cx="2209800" cy="2946400"/>
          </a:xfrm>
          <a:prstGeom prst="rect">
            <a:avLst/>
          </a:prstGeom>
        </p:spPr>
      </p:pic>
      <p:pic>
        <p:nvPicPr>
          <p:cNvPr id="10" name="Picture 9" descr="images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85800" y="4495800"/>
            <a:ext cx="2819400" cy="2217631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1197</TotalTime>
  <Words>547</Words>
  <Application>Microsoft Macintosh PowerPoint</Application>
  <PresentationFormat>On-screen Show (4:3)</PresentationFormat>
  <Paragraphs>123</Paragraphs>
  <Slides>11</Slides>
  <Notes>3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Discussions and sharing ideas:</vt:lpstr>
      <vt:lpstr>Cultural capital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Teacher</dc:creator>
  <cp:lastModifiedBy>Taoufiq Cherkaoui</cp:lastModifiedBy>
  <cp:revision>117</cp:revision>
  <dcterms:created xsi:type="dcterms:W3CDTF">2015-03-27T11:40:23Z</dcterms:created>
  <dcterms:modified xsi:type="dcterms:W3CDTF">2015-03-27T11:40:40Z</dcterms:modified>
</cp:coreProperties>
</file>