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415" r:id="rId4"/>
    <p:sldId id="264" r:id="rId5"/>
    <p:sldId id="263" r:id="rId6"/>
    <p:sldId id="262" r:id="rId7"/>
    <p:sldId id="412" r:id="rId8"/>
    <p:sldId id="266" r:id="rId9"/>
    <p:sldId id="265" r:id="rId10"/>
    <p:sldId id="41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22521" autoAdjust="0"/>
    <p:restoredTop sz="94624" autoAdjust="0"/>
  </p:normalViewPr>
  <p:slideViewPr>
    <p:cSldViewPr>
      <p:cViewPr>
        <p:scale>
          <a:sx n="66" d="100"/>
          <a:sy n="66" d="100"/>
        </p:scale>
        <p:origin x="-1776" y="-10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05868-8EAD-4444-BCD1-CE261FBF831E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2F6D-653F-42BB-8EB3-7979B102152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4344988"/>
            <a:ext cx="5483225" cy="4113212"/>
          </a:xfrm>
          <a:noFill/>
        </p:spPr>
        <p:txBody>
          <a:bodyPr wrap="square" lIns="91552" tIns="45776" rIns="91552" bIns="45776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8047" y="4344316"/>
            <a:ext cx="5481909" cy="4112969"/>
          </a:xfrm>
          <a:noFill/>
        </p:spPr>
        <p:txBody>
          <a:bodyPr lIns="91367" tIns="45683" rIns="91367" bIns="45683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7DB086-CB64-4846-9E0A-E988D08ABEF5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7DB086-CB64-4846-9E0A-E988D08ABEF5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abalicious.com/" TargetMode="External"/><Relationship Id="rId4" Type="http://schemas.openxmlformats.org/officeDocument/2006/relationships/image" Target="../media/image1.jpe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83568" y="836613"/>
            <a:ext cx="8155633" cy="2376363"/>
          </a:xfrm>
          <a:prstGeom prst="flowChartAlternateProcess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2400" b="1" dirty="0">
              <a:cs typeface="Arial" pitchFamily="34" charset="0"/>
            </a:endParaRPr>
          </a:p>
          <a:p>
            <a:r>
              <a:rPr lang="en-GB" sz="2400" b="1" i="1" dirty="0" err="1" smtClean="0">
                <a:cs typeface="Arial" pitchFamily="34" charset="0"/>
              </a:rPr>
              <a:t>Taoufiq</a:t>
            </a:r>
            <a:r>
              <a:rPr lang="en-GB" sz="2400" b="1" i="1" dirty="0" smtClean="0">
                <a:cs typeface="Arial" pitchFamily="34" charset="0"/>
              </a:rPr>
              <a:t> </a:t>
            </a:r>
            <a:r>
              <a:rPr lang="en-GB" sz="2400" b="1" i="1" dirty="0" err="1">
                <a:cs typeface="Arial" pitchFamily="34" charset="0"/>
              </a:rPr>
              <a:t>Cherkaoui</a:t>
            </a:r>
            <a:endParaRPr lang="en-GB" sz="2400" b="1" i="1" dirty="0">
              <a:cs typeface="Arial" pitchFamily="34" charset="0"/>
            </a:endParaRPr>
          </a:p>
          <a:p>
            <a:r>
              <a:rPr lang="en-GB" sz="2400" b="1" i="1" dirty="0" smtClean="0">
                <a:cs typeface="Arial" pitchFamily="34" charset="0"/>
              </a:rPr>
              <a:t>Principal </a:t>
            </a:r>
            <a:r>
              <a:rPr lang="en-GB" sz="2400" b="1" i="1" dirty="0">
                <a:cs typeface="Arial" pitchFamily="34" charset="0"/>
              </a:rPr>
              <a:t>Examiner, </a:t>
            </a:r>
            <a:r>
              <a:rPr lang="en-GB" sz="2400" b="1" i="1" dirty="0" err="1">
                <a:cs typeface="Arial" pitchFamily="34" charset="0"/>
              </a:rPr>
              <a:t>Edexcel</a:t>
            </a:r>
            <a:r>
              <a:rPr lang="en-GB" sz="2400" b="1" i="1" dirty="0">
                <a:cs typeface="Arial" pitchFamily="34" charset="0"/>
              </a:rPr>
              <a:t> Pearson</a:t>
            </a:r>
          </a:p>
          <a:p>
            <a:r>
              <a:rPr lang="en-GB" sz="2400" b="1" i="1" dirty="0">
                <a:cs typeface="Arial" pitchFamily="34" charset="0"/>
              </a:rPr>
              <a:t>Consultant and Bilingual Trainer, University of Cambridge </a:t>
            </a:r>
            <a:r>
              <a:rPr lang="en-GB" sz="2400" b="1" i="1" dirty="0" smtClean="0">
                <a:cs typeface="Arial" pitchFamily="34" charset="0"/>
              </a:rPr>
              <a:t>CIE</a:t>
            </a:r>
          </a:p>
          <a:p>
            <a:r>
              <a:rPr lang="en-GB" sz="2400" b="1" i="1" dirty="0" smtClean="0">
                <a:cs typeface="Arial" pitchFamily="34" charset="0"/>
              </a:rPr>
              <a:t>Arabic Advisor, British Council</a:t>
            </a:r>
          </a:p>
          <a:p>
            <a:r>
              <a:rPr lang="en-GB" sz="2400" b="1" i="1" dirty="0" smtClean="0">
                <a:cs typeface="Arial" pitchFamily="34" charset="0"/>
              </a:rPr>
              <a:t>Lead Practitioner Arabic, French and Assessment for Leaning</a:t>
            </a:r>
          </a:p>
          <a:p>
            <a:r>
              <a:rPr lang="en-GB" sz="2400" b="1" i="1" dirty="0" smtClean="0">
                <a:cs typeface="Arial" pitchFamily="34" charset="0"/>
                <a:hlinkClick r:id="rId3"/>
              </a:rPr>
              <a:t>www.arabalicious.com</a:t>
            </a:r>
            <a:r>
              <a:rPr lang="en-GB" sz="2400" b="1" i="1" dirty="0" smtClean="0">
                <a:cs typeface="Arial" pitchFamily="34" charset="0"/>
              </a:rPr>
              <a:t> </a:t>
            </a:r>
          </a:p>
          <a:p>
            <a:endParaRPr lang="en-GB" sz="2400" b="1" i="1" dirty="0">
              <a:cs typeface="Arial" pitchFamily="34" charset="0"/>
            </a:endParaRPr>
          </a:p>
        </p:txBody>
      </p:sp>
      <p:pic>
        <p:nvPicPr>
          <p:cNvPr id="3076" name="Picture 5" descr="http://arabbrains.com/wp-content/uploads/2012/12/Qatar-Foundat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4844175"/>
            <a:ext cx="1671861" cy="182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3" descr="http://images.cdn.filmclub.org/news-and-events__british-counci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5096966"/>
            <a:ext cx="2306216" cy="150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0"/>
            <a:ext cx="4495800" cy="649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</a:t>
            </a:r>
            <a:r>
              <a:rPr lang="en-US" sz="3200" b="1">
                <a:latin typeface="Tahoma" pitchFamily="34" charset="0"/>
                <a:cs typeface="Tahoma" pitchFamily="34" charset="0"/>
              </a:rPr>
              <a:t>Native speakers</a:t>
            </a:r>
          </a:p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CIA World Fact Book</a:t>
            </a:r>
          </a:p>
          <a:p>
            <a:pPr algn="ctr" defTabSz="457200"/>
            <a:endParaRPr lang="en-US" sz="3200">
              <a:latin typeface="Tahoma" pitchFamily="34" charset="0"/>
              <a:cs typeface="Tahoma" pitchFamily="34" charset="0"/>
            </a:endParaRPr>
          </a:p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Mandarin		12.65%</a:t>
            </a:r>
          </a:p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Spanish 		4.93%</a:t>
            </a:r>
          </a:p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English 		4.91%</a:t>
            </a:r>
          </a:p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Arabic 			3.31%</a:t>
            </a:r>
          </a:p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Hindi 			2.73%</a:t>
            </a:r>
          </a:p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Bengali 		2.71% 	Portuguese 	2.67% 	Russian 		2.16%</a:t>
            </a:r>
          </a:p>
          <a:p>
            <a:pPr defTabSz="457200"/>
            <a:r>
              <a:rPr lang="en-US" sz="3200">
                <a:latin typeface="Tahoma" pitchFamily="34" charset="0"/>
                <a:cs typeface="Tahoma" pitchFamily="34" charset="0"/>
              </a:rPr>
              <a:t>	Japanese 		1.83% 	German 		1.35%</a:t>
            </a:r>
          </a:p>
        </p:txBody>
      </p:sp>
      <p:pic>
        <p:nvPicPr>
          <p:cNvPr id="16" name="Picture 15" descr="european_day_languages_talktome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685800"/>
            <a:ext cx="4654550" cy="519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tcherkaoui\Pictures\Andalusia 2009\P10006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68" name="Rectangle 8"/>
          <p:cNvSpPr>
            <a:spLocks noChangeArrowheads="1"/>
          </p:cNvSpPr>
          <p:nvPr/>
        </p:nvSpPr>
        <p:spPr bwMode="auto">
          <a:xfrm>
            <a:off x="120650" y="152400"/>
            <a:ext cx="728015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3400" b="1" dirty="0" smtClean="0"/>
              <a:t>Learning styles and learner preferences</a:t>
            </a:r>
            <a:endParaRPr lang="en-GB" sz="3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/>
          </p:cNvSpPr>
          <p:nvPr>
            <p:ph type="body" idx="4294967295"/>
          </p:nvPr>
        </p:nvSpPr>
        <p:spPr>
          <a:xfrm>
            <a:off x="228600" y="76200"/>
            <a:ext cx="8991600" cy="573088"/>
          </a:xfrm>
        </p:spPr>
        <p:txBody>
          <a:bodyPr>
            <a:noAutofit/>
          </a:bodyPr>
          <a:lstStyle/>
          <a:p>
            <a:pPr marL="609600" indent="-609600" eaLnBrk="1" hangingPunct="1">
              <a:buFont typeface="Webdings" pitchFamily="18" charset="2"/>
              <a:buNone/>
            </a:pPr>
            <a:r>
              <a:rPr lang="en-US" sz="2400" b="1" smtClean="0">
                <a:solidFill>
                  <a:srgbClr val="000000"/>
                </a:solidFill>
              </a:rPr>
              <a:t>Different learners different learning styles/needs. </a:t>
            </a:r>
          </a:p>
          <a:p>
            <a:pPr marL="609600" indent="-609600" eaLnBrk="1" hangingPunct="1">
              <a:buFont typeface="Webdings" pitchFamily="18" charset="2"/>
              <a:buNone/>
            </a:pPr>
            <a:r>
              <a:rPr lang="en-US" sz="2400" i="1" smtClean="0">
                <a:solidFill>
                  <a:srgbClr val="000000"/>
                </a:solidFill>
              </a:rPr>
              <a:t>Provisions, targets and expectations</a:t>
            </a:r>
          </a:p>
          <a:p>
            <a:pPr marL="609600" indent="-609600" eaLnBrk="1" hangingPunct="1">
              <a:buFont typeface="Webdings" pitchFamily="18" charset="2"/>
              <a:buNone/>
            </a:pPr>
            <a:endParaRPr lang="en-US" sz="2400" b="1" i="1" smtClean="0">
              <a:solidFill>
                <a:srgbClr val="000000"/>
              </a:solidFill>
            </a:endParaRPr>
          </a:p>
          <a:p>
            <a:pPr marL="609600" indent="-609600" eaLnBrk="1" hangingPunct="1">
              <a:buFont typeface="Webdings" pitchFamily="18" charset="2"/>
              <a:buNone/>
            </a:pPr>
            <a:endParaRPr lang="en-US" sz="2400" b="1" i="1" smtClean="0">
              <a:solidFill>
                <a:srgbClr val="000000"/>
              </a:solidFill>
            </a:endParaRPr>
          </a:p>
        </p:txBody>
      </p:sp>
      <p:pic>
        <p:nvPicPr>
          <p:cNvPr id="10243" name="Picture 30"/>
          <p:cNvPicPr>
            <a:picLocks noChangeAspect="1"/>
          </p:cNvPicPr>
          <p:nvPr/>
        </p:nvPicPr>
        <p:blipFill>
          <a:blip r:embed="rId2" cstate="print"/>
          <a:srcRect l="9927" t="7245" r="9927" b="18646"/>
          <a:stretch>
            <a:fillRect/>
          </a:stretch>
        </p:blipFill>
        <p:spPr bwMode="auto">
          <a:xfrm>
            <a:off x="244475" y="1155700"/>
            <a:ext cx="8747125" cy="558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 rot="21406875">
            <a:off x="4941907" y="490749"/>
            <a:ext cx="39222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/>
              <a:t>Multiple intelligences theory </a:t>
            </a:r>
            <a:endParaRPr lang="en-GB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/>
          <p:cNvPicPr>
            <a:picLocks noChangeAspect="1"/>
          </p:cNvPicPr>
          <p:nvPr/>
        </p:nvPicPr>
        <p:blipFill>
          <a:blip r:embed="rId2" cstate="print"/>
          <a:srcRect l="900" t="1395" r="900" b="1060"/>
          <a:stretch>
            <a:fillRect/>
          </a:stretch>
        </p:blipFill>
        <p:spPr bwMode="auto">
          <a:xfrm>
            <a:off x="-36512" y="-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406532" y="71735"/>
            <a:ext cx="57374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venir Next Medium"/>
              </a:rPr>
              <a:t>Learning styles and learner preferences</a:t>
            </a: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>
          <a:xfrm>
            <a:off x="0" y="-76200"/>
            <a:ext cx="8710613" cy="779463"/>
          </a:xfrm>
        </p:spPr>
        <p:txBody>
          <a:bodyPr/>
          <a:lstStyle/>
          <a:p>
            <a:pPr algn="l" eaLnBrk="1" hangingPunct="1"/>
            <a:r>
              <a:rPr lang="en-GB" sz="4000" smtClean="0">
                <a:solidFill>
                  <a:srgbClr val="000000"/>
                </a:solidFill>
              </a:rPr>
              <a:t>How do you learn best?</a:t>
            </a:r>
            <a:r>
              <a:rPr lang="en-US" sz="4000" smtClean="0">
                <a:solidFill>
                  <a:srgbClr val="000000"/>
                </a:solidFill>
                <a:latin typeface="Avenir Next Medium"/>
              </a:rPr>
              <a:t> </a:t>
            </a:r>
            <a:endParaRPr lang="en-GB" sz="4000" smtClean="0">
              <a:solidFill>
                <a:srgbClr val="000000"/>
              </a:solidFill>
            </a:endParaRP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179512" y="688504"/>
            <a:ext cx="4891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venir Next Medium"/>
              </a:rPr>
              <a:t>What do you typically do to reduce stress?</a:t>
            </a:r>
            <a:endParaRPr lang="en-US" b="1" dirty="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179512" y="2006134"/>
            <a:ext cx="4839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venir Next Medium"/>
              </a:rPr>
              <a:t>How do you play? What form does it take?</a:t>
            </a:r>
            <a:endParaRPr lang="en-US" b="1" dirty="0"/>
          </a:p>
        </p:txBody>
      </p:sp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228600" y="3352800"/>
            <a:ext cx="891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venir Next Medium"/>
              </a:rPr>
              <a:t>Do you always approach problems or new learning in the same way, </a:t>
            </a:r>
            <a:r>
              <a:rPr lang="en-US" b="1" dirty="0" smtClean="0">
                <a:solidFill>
                  <a:srgbClr val="000000"/>
                </a:solidFill>
                <a:latin typeface="Avenir Next Medium"/>
              </a:rPr>
              <a:t>or </a:t>
            </a:r>
            <a:r>
              <a:rPr lang="en-US" b="1" dirty="0">
                <a:solidFill>
                  <a:srgbClr val="000000"/>
                </a:solidFill>
                <a:latin typeface="Avenir Next Medium"/>
              </a:rPr>
              <a:t>do you like new approaches/things? </a:t>
            </a:r>
            <a:endParaRPr lang="en-US" b="1" dirty="0"/>
          </a:p>
        </p:txBody>
      </p:sp>
      <p:sp>
        <p:nvSpPr>
          <p:cNvPr id="44040" name="Rectangle 11"/>
          <p:cNvSpPr>
            <a:spLocks noChangeArrowheads="1"/>
          </p:cNvSpPr>
          <p:nvPr/>
        </p:nvSpPr>
        <p:spPr bwMode="auto">
          <a:xfrm>
            <a:off x="152400" y="5722203"/>
            <a:ext cx="891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venir Next Medium"/>
              </a:rPr>
              <a:t>Note:  </a:t>
            </a:r>
            <a:r>
              <a:rPr lang="en-US" sz="1600" dirty="0">
                <a:solidFill>
                  <a:srgbClr val="000000"/>
                </a:solidFill>
                <a:latin typeface="Avenir Next Medium"/>
              </a:rPr>
              <a:t>When thinking about your responses to these questions, consider how you find yourself in learning situations in which your learning preferences are </a:t>
            </a:r>
            <a:r>
              <a:rPr lang="en-US" sz="1600" dirty="0" err="1">
                <a:solidFill>
                  <a:srgbClr val="000000"/>
                </a:solidFill>
                <a:latin typeface="Avenir Next Medium"/>
              </a:rPr>
              <a:t>recognised</a:t>
            </a:r>
            <a:r>
              <a:rPr lang="en-US" sz="1600" dirty="0">
                <a:solidFill>
                  <a:srgbClr val="000000"/>
                </a:solidFill>
                <a:latin typeface="Avenir Next Medium"/>
              </a:rPr>
              <a:t>, supported and extended.  Alternatively, consider how you would feel if they are overlooked and dismissed. </a:t>
            </a:r>
          </a:p>
        </p:txBody>
      </p:sp>
      <p:sp>
        <p:nvSpPr>
          <p:cNvPr id="44041" name="Rectangle 12"/>
          <p:cNvSpPr>
            <a:spLocks noChangeArrowheads="1"/>
          </p:cNvSpPr>
          <p:nvPr/>
        </p:nvSpPr>
        <p:spPr bwMode="auto">
          <a:xfrm>
            <a:off x="1763688" y="1048544"/>
            <a:ext cx="15541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Listen to music</a:t>
            </a:r>
            <a:endParaRPr lang="en-US" sz="1600" dirty="0"/>
          </a:p>
        </p:txBody>
      </p:sp>
      <p:sp>
        <p:nvSpPr>
          <p:cNvPr id="44044" name="Rectangle 18"/>
          <p:cNvSpPr>
            <a:spLocks noChangeArrowheads="1"/>
          </p:cNvSpPr>
          <p:nvPr/>
        </p:nvSpPr>
        <p:spPr bwMode="auto">
          <a:xfrm>
            <a:off x="2195736" y="1552600"/>
            <a:ext cx="7429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Read </a:t>
            </a:r>
            <a:endParaRPr lang="en-US" sz="1600" dirty="0"/>
          </a:p>
        </p:txBody>
      </p:sp>
      <p:sp>
        <p:nvSpPr>
          <p:cNvPr id="44045" name="Rectangle 20"/>
          <p:cNvSpPr>
            <a:spLocks noChangeArrowheads="1"/>
          </p:cNvSpPr>
          <p:nvPr/>
        </p:nvSpPr>
        <p:spPr bwMode="auto">
          <a:xfrm>
            <a:off x="3779912" y="1048544"/>
            <a:ext cx="714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Walk </a:t>
            </a:r>
            <a:endParaRPr lang="en-US" sz="1600" dirty="0"/>
          </a:p>
        </p:txBody>
      </p:sp>
      <p:sp>
        <p:nvSpPr>
          <p:cNvPr id="44046" name="Rectangle 22"/>
          <p:cNvSpPr>
            <a:spLocks noChangeArrowheads="1"/>
          </p:cNvSpPr>
          <p:nvPr/>
        </p:nvSpPr>
        <p:spPr bwMode="auto">
          <a:xfrm>
            <a:off x="3275856" y="1552600"/>
            <a:ext cx="685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Draw</a:t>
            </a:r>
            <a:endParaRPr lang="en-US" sz="1600" dirty="0"/>
          </a:p>
        </p:txBody>
      </p:sp>
      <p:sp>
        <p:nvSpPr>
          <p:cNvPr id="44047" name="Rectangle 23"/>
          <p:cNvSpPr>
            <a:spLocks noChangeArrowheads="1"/>
          </p:cNvSpPr>
          <p:nvPr/>
        </p:nvSpPr>
        <p:spPr bwMode="auto">
          <a:xfrm>
            <a:off x="4716016" y="1048544"/>
            <a:ext cx="14509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Talk to friends</a:t>
            </a:r>
            <a:endParaRPr lang="en-US" sz="1600" dirty="0"/>
          </a:p>
        </p:txBody>
      </p:sp>
      <p:sp>
        <p:nvSpPr>
          <p:cNvPr id="44048" name="Rectangle 24"/>
          <p:cNvSpPr>
            <a:spLocks noChangeArrowheads="1"/>
          </p:cNvSpPr>
          <p:nvPr/>
        </p:nvSpPr>
        <p:spPr bwMode="auto">
          <a:xfrm>
            <a:off x="4716016" y="1480592"/>
            <a:ext cx="7985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Dance</a:t>
            </a:r>
            <a:endParaRPr lang="en-US" sz="1600" dirty="0"/>
          </a:p>
        </p:txBody>
      </p:sp>
      <p:sp>
        <p:nvSpPr>
          <p:cNvPr id="44051" name="Rectangle 28"/>
          <p:cNvSpPr>
            <a:spLocks noChangeArrowheads="1"/>
          </p:cNvSpPr>
          <p:nvPr/>
        </p:nvSpPr>
        <p:spPr bwMode="auto">
          <a:xfrm>
            <a:off x="1979712" y="2366174"/>
            <a:ext cx="9239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physical</a:t>
            </a:r>
            <a:endParaRPr lang="en-US" sz="1600" dirty="0"/>
          </a:p>
        </p:txBody>
      </p:sp>
      <p:sp>
        <p:nvSpPr>
          <p:cNvPr id="44052" name="Rectangle 29"/>
          <p:cNvSpPr>
            <a:spLocks noChangeArrowheads="1"/>
          </p:cNvSpPr>
          <p:nvPr/>
        </p:nvSpPr>
        <p:spPr bwMode="auto">
          <a:xfrm>
            <a:off x="3275856" y="2366174"/>
            <a:ext cx="10842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latin typeface="Avenir Next Medium"/>
              </a:rPr>
              <a:t>organised</a:t>
            </a:r>
            <a:endParaRPr lang="en-US" sz="1600" dirty="0"/>
          </a:p>
        </p:txBody>
      </p:sp>
      <p:sp>
        <p:nvSpPr>
          <p:cNvPr id="44053" name="Rectangle 30"/>
          <p:cNvSpPr>
            <a:spLocks noChangeArrowheads="1"/>
          </p:cNvSpPr>
          <p:nvPr/>
        </p:nvSpPr>
        <p:spPr bwMode="auto">
          <a:xfrm>
            <a:off x="1907704" y="2798222"/>
            <a:ext cx="9032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scripted</a:t>
            </a:r>
            <a:endParaRPr lang="en-US" sz="1600" dirty="0"/>
          </a:p>
        </p:txBody>
      </p:sp>
      <p:sp>
        <p:nvSpPr>
          <p:cNvPr id="44054" name="Rectangle 31"/>
          <p:cNvSpPr>
            <a:spLocks noChangeArrowheads="1"/>
          </p:cNvSpPr>
          <p:nvPr/>
        </p:nvSpPr>
        <p:spPr bwMode="auto">
          <a:xfrm>
            <a:off x="4788024" y="2366174"/>
            <a:ext cx="13573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spontaneous</a:t>
            </a:r>
            <a:endParaRPr lang="en-US" sz="1600" dirty="0"/>
          </a:p>
        </p:txBody>
      </p:sp>
      <p:sp>
        <p:nvSpPr>
          <p:cNvPr id="44057" name="Rectangle 36"/>
          <p:cNvSpPr>
            <a:spLocks noChangeArrowheads="1"/>
          </p:cNvSpPr>
          <p:nvPr/>
        </p:nvSpPr>
        <p:spPr bwMode="auto">
          <a:xfrm>
            <a:off x="1475656" y="4032647"/>
            <a:ext cx="32178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Have your preferences changed?</a:t>
            </a:r>
            <a:endParaRPr lang="en-US" sz="1600" dirty="0"/>
          </a:p>
        </p:txBody>
      </p:sp>
      <p:sp>
        <p:nvSpPr>
          <p:cNvPr id="44058" name="Rectangle 37"/>
          <p:cNvSpPr>
            <a:spLocks noChangeArrowheads="1"/>
          </p:cNvSpPr>
          <p:nvPr/>
        </p:nvSpPr>
        <p:spPr bwMode="auto">
          <a:xfrm>
            <a:off x="5098950" y="3960639"/>
            <a:ext cx="2065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venir Next Medium"/>
              </a:rPr>
              <a:t>Have you changed?!</a:t>
            </a:r>
            <a:endParaRPr lang="en-US" sz="1600" dirty="0"/>
          </a:p>
        </p:txBody>
      </p:sp>
      <p:sp>
        <p:nvSpPr>
          <p:cNvPr id="44060" name="Rectangle 39"/>
          <p:cNvSpPr>
            <a:spLocks noChangeArrowheads="1"/>
          </p:cNvSpPr>
          <p:nvPr/>
        </p:nvSpPr>
        <p:spPr bwMode="auto">
          <a:xfrm>
            <a:off x="251520" y="4526414"/>
            <a:ext cx="7280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venir Next Medium"/>
              </a:rPr>
              <a:t>Before committing to learn something new, do </a:t>
            </a:r>
            <a:r>
              <a:rPr lang="en-US" b="1" dirty="0" smtClean="0">
                <a:solidFill>
                  <a:srgbClr val="000000"/>
                </a:solidFill>
                <a:latin typeface="Avenir Next Medium"/>
              </a:rPr>
              <a:t>you </a:t>
            </a:r>
            <a:r>
              <a:rPr lang="en-US" b="1" dirty="0" err="1" smtClean="0">
                <a:solidFill>
                  <a:srgbClr val="000000"/>
                </a:solidFill>
                <a:latin typeface="Avenir Next Medium"/>
              </a:rPr>
              <a:t>analyse</a:t>
            </a:r>
            <a:r>
              <a:rPr lang="en-US" b="1" dirty="0" smtClean="0">
                <a:solidFill>
                  <a:srgbClr val="000000"/>
                </a:solidFill>
                <a:latin typeface="Avenir Next Medium"/>
              </a:rPr>
              <a:t> its… </a:t>
            </a:r>
            <a:endParaRPr lang="en-US" b="1" dirty="0"/>
          </a:p>
        </p:txBody>
      </p:sp>
      <p:sp>
        <p:nvSpPr>
          <p:cNvPr id="31" name="Curved Right Arrow 30"/>
          <p:cNvSpPr/>
          <p:nvPr/>
        </p:nvSpPr>
        <p:spPr>
          <a:xfrm>
            <a:off x="971600" y="1120552"/>
            <a:ext cx="504056" cy="7200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2" name="Curved Right Arrow 31"/>
          <p:cNvSpPr/>
          <p:nvPr/>
        </p:nvSpPr>
        <p:spPr>
          <a:xfrm>
            <a:off x="971600" y="2438182"/>
            <a:ext cx="504056" cy="7200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31840" y="2798222"/>
            <a:ext cx="764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venir Next Medium"/>
              </a:rPr>
              <a:t>Alone </a:t>
            </a:r>
            <a:endParaRPr lang="en-GB" dirty="0"/>
          </a:p>
        </p:txBody>
      </p:sp>
      <p:sp>
        <p:nvSpPr>
          <p:cNvPr id="34" name="Rectangle 33"/>
          <p:cNvSpPr/>
          <p:nvPr/>
        </p:nvSpPr>
        <p:spPr>
          <a:xfrm>
            <a:off x="4067944" y="2798222"/>
            <a:ext cx="1220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venir Next Medium"/>
              </a:rPr>
              <a:t>with people</a:t>
            </a:r>
            <a:endParaRPr lang="en-GB" dirty="0"/>
          </a:p>
        </p:txBody>
      </p:sp>
      <p:sp>
        <p:nvSpPr>
          <p:cNvPr id="36" name="Rectangle 35"/>
          <p:cNvSpPr/>
          <p:nvPr/>
        </p:nvSpPr>
        <p:spPr>
          <a:xfrm>
            <a:off x="3750920" y="5390510"/>
            <a:ext cx="1072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venir Next Medium"/>
              </a:rPr>
              <a:t>relevance</a:t>
            </a:r>
            <a:endParaRPr lang="en-GB" dirty="0"/>
          </a:p>
        </p:txBody>
      </p:sp>
      <p:sp>
        <p:nvSpPr>
          <p:cNvPr id="37" name="Rectangle 36"/>
          <p:cNvSpPr/>
          <p:nvPr/>
        </p:nvSpPr>
        <p:spPr>
          <a:xfrm>
            <a:off x="2555776" y="5297016"/>
            <a:ext cx="6735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venir Next Medium"/>
              </a:rPr>
              <a:t>value</a:t>
            </a:r>
            <a:endParaRPr lang="en-GB" dirty="0"/>
          </a:p>
        </p:txBody>
      </p:sp>
      <p:sp>
        <p:nvSpPr>
          <p:cNvPr id="38" name="Rectangle 37"/>
          <p:cNvSpPr/>
          <p:nvPr/>
        </p:nvSpPr>
        <p:spPr>
          <a:xfrm>
            <a:off x="4283968" y="4958462"/>
            <a:ext cx="619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venir Next Medium"/>
              </a:rPr>
              <a:t>cost </a:t>
            </a:r>
            <a:endParaRPr lang="en-GB" dirty="0"/>
          </a:p>
        </p:txBody>
      </p:sp>
      <p:sp>
        <p:nvSpPr>
          <p:cNvPr id="40" name="Rectangle 39"/>
          <p:cNvSpPr/>
          <p:nvPr/>
        </p:nvSpPr>
        <p:spPr>
          <a:xfrm>
            <a:off x="1835696" y="4958462"/>
            <a:ext cx="22493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venir Next Medium"/>
              </a:rPr>
              <a:t>contribution to your life</a:t>
            </a:r>
            <a:endParaRPr lang="en-GB" dirty="0"/>
          </a:p>
        </p:txBody>
      </p:sp>
      <p:sp>
        <p:nvSpPr>
          <p:cNvPr id="41" name="Curved Right Arrow 40"/>
          <p:cNvSpPr/>
          <p:nvPr/>
        </p:nvSpPr>
        <p:spPr>
          <a:xfrm>
            <a:off x="971600" y="4958462"/>
            <a:ext cx="504056" cy="7200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2" name="Curved Right Arrow 41"/>
          <p:cNvSpPr/>
          <p:nvPr/>
        </p:nvSpPr>
        <p:spPr>
          <a:xfrm>
            <a:off x="971600" y="4072880"/>
            <a:ext cx="495672" cy="474186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800" decel="100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800" decel="1000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800" decel="1000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44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800" decel="100000" fill="hold"/>
                                        <p:tgtEl>
                                          <p:spTgt spid="44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800" decel="1000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800" decel="100000" fill="hold"/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800" decel="100000" fill="hold"/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800" decel="100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800" decel="100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800" decel="100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800" decel="100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800" decel="100000"/>
                                        <p:tgtEl>
                                          <p:spTgt spid="44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800" decel="100000" fill="hold"/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800" decel="100000" fill="hold"/>
                                        <p:tgtEl>
                                          <p:spTgt spid="44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800" decel="100000" fill="hold"/>
                                        <p:tgtEl>
                                          <p:spTgt spid="44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7" grpId="0"/>
      <p:bldP spid="8198" grpId="0"/>
      <p:bldP spid="44040" grpId="0"/>
      <p:bldP spid="44041" grpId="0"/>
      <p:bldP spid="44044" grpId="0"/>
      <p:bldP spid="44045" grpId="0"/>
      <p:bldP spid="44046" grpId="0"/>
      <p:bldP spid="44047" grpId="0"/>
      <p:bldP spid="44048" grpId="0"/>
      <p:bldP spid="44051" grpId="0"/>
      <p:bldP spid="44052" grpId="0"/>
      <p:bldP spid="44053" grpId="0"/>
      <p:bldP spid="44054" grpId="0"/>
      <p:bldP spid="44057" grpId="0"/>
      <p:bldP spid="44058" grpId="0"/>
      <p:bldP spid="44060" grpId="0"/>
      <p:bldP spid="31" grpId="0" animBg="1"/>
      <p:bldP spid="32" grpId="0" animBg="1"/>
      <p:bldP spid="33" grpId="0"/>
      <p:bldP spid="34" grpId="0"/>
      <p:bldP spid="36" grpId="0"/>
      <p:bldP spid="37" grpId="0"/>
      <p:bldP spid="38" grpId="0"/>
      <p:bldP spid="40" grpId="0"/>
      <p:bldP spid="41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Rectangle 1"/>
          <p:cNvSpPr>
            <a:spLocks noChangeArrowheads="1"/>
          </p:cNvSpPr>
          <p:nvPr/>
        </p:nvSpPr>
        <p:spPr bwMode="auto">
          <a:xfrm>
            <a:off x="1115616" y="1196166"/>
            <a:ext cx="7200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i="1" dirty="0" smtClean="0">
                <a:latin typeface="+mj-lt"/>
                <a:ea typeface="Times New Roman" pitchFamily="18" charset="0"/>
                <a:cs typeface="Arial" pitchFamily="34" charset="0"/>
              </a:rPr>
              <a:t>Stick </a:t>
            </a:r>
            <a:r>
              <a:rPr kumimoji="0" lang="en-GB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four A4 Sheets</a:t>
            </a:r>
            <a:r>
              <a:rPr kumimoji="0" lang="en-GB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labelled </a:t>
            </a:r>
            <a:r>
              <a:rPr kumimoji="0" lang="en-GB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A,B, C and D on</a:t>
            </a:r>
            <a:r>
              <a:rPr kumimoji="0" lang="en-GB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four different corners of the class</a:t>
            </a:r>
            <a:r>
              <a:rPr kumimoji="0" lang="en-GB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 </a:t>
            </a:r>
            <a:r>
              <a:rPr lang="en-GB" sz="2000" dirty="0" smtClean="0">
                <a:latin typeface="+mj-lt"/>
                <a:cs typeface="Arial" pitchFamily="34" charset="0"/>
              </a:rPr>
              <a:t> </a:t>
            </a:r>
            <a:r>
              <a:rPr kumimoji="0" lang="en-GB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Participants should go and stand by the correct letter.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79512" y="116632"/>
            <a:ext cx="936104" cy="12241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/>
              <a:t>A</a:t>
            </a:r>
            <a:endParaRPr lang="en-GB" sz="7200" dirty="0"/>
          </a:p>
        </p:txBody>
      </p:sp>
      <p:sp>
        <p:nvSpPr>
          <p:cNvPr id="22" name="Rectangle 21"/>
          <p:cNvSpPr/>
          <p:nvPr/>
        </p:nvSpPr>
        <p:spPr>
          <a:xfrm>
            <a:off x="8028384" y="116632"/>
            <a:ext cx="936104" cy="12241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/>
              <a:t>B</a:t>
            </a:r>
            <a:endParaRPr lang="en-GB" sz="7200" dirty="0"/>
          </a:p>
        </p:txBody>
      </p:sp>
      <p:sp>
        <p:nvSpPr>
          <p:cNvPr id="23" name="Rectangle 22"/>
          <p:cNvSpPr/>
          <p:nvPr/>
        </p:nvSpPr>
        <p:spPr>
          <a:xfrm>
            <a:off x="107504" y="5517232"/>
            <a:ext cx="936104" cy="12241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/>
              <a:t>C</a:t>
            </a:r>
            <a:endParaRPr lang="en-GB" sz="7200" dirty="0"/>
          </a:p>
        </p:txBody>
      </p:sp>
      <p:sp>
        <p:nvSpPr>
          <p:cNvPr id="24" name="Rectangle 23"/>
          <p:cNvSpPr/>
          <p:nvPr/>
        </p:nvSpPr>
        <p:spPr>
          <a:xfrm>
            <a:off x="8028384" y="5517232"/>
            <a:ext cx="936104" cy="122413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/>
              <a:t>D</a:t>
            </a:r>
            <a:endParaRPr lang="en-GB" sz="7200" dirty="0"/>
          </a:p>
        </p:txBody>
      </p:sp>
      <p:sp>
        <p:nvSpPr>
          <p:cNvPr id="25" name="Rectangle 24"/>
          <p:cNvSpPr/>
          <p:nvPr/>
        </p:nvSpPr>
        <p:spPr>
          <a:xfrm>
            <a:off x="467544" y="2365717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i="1" dirty="0" smtClean="0">
                <a:cs typeface="Arial" pitchFamily="34" charset="0"/>
              </a:rPr>
              <a:t>What are you learning preferences?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b="1" dirty="0" smtClean="0">
                <a:cs typeface="Arial" pitchFamily="34" charset="0"/>
              </a:rPr>
              <a:t>A: </a:t>
            </a:r>
            <a:r>
              <a:rPr lang="en-GB" sz="2000" dirty="0" smtClean="0">
                <a:cs typeface="Arial" pitchFamily="34" charset="0"/>
              </a:rPr>
              <a:t>Visual		</a:t>
            </a:r>
            <a:r>
              <a:rPr lang="en-GB" sz="2000" b="1" dirty="0" smtClean="0">
                <a:cs typeface="Arial" pitchFamily="34" charset="0"/>
              </a:rPr>
              <a:t>B: </a:t>
            </a:r>
            <a:r>
              <a:rPr lang="en-GB" sz="2000" dirty="0" smtClean="0">
                <a:cs typeface="Arial" pitchFamily="34" charset="0"/>
              </a:rPr>
              <a:t>Aural		</a:t>
            </a:r>
            <a:r>
              <a:rPr lang="en-GB" sz="2000" b="1" dirty="0" smtClean="0">
                <a:cs typeface="Arial" pitchFamily="34" charset="0"/>
              </a:rPr>
              <a:t>C: </a:t>
            </a:r>
            <a:r>
              <a:rPr lang="en-GB" sz="2000" dirty="0" smtClean="0">
                <a:cs typeface="Arial" pitchFamily="34" charset="0"/>
              </a:rPr>
              <a:t>Verbal	</a:t>
            </a:r>
            <a:r>
              <a:rPr lang="en-GB" sz="2000" b="1" dirty="0" smtClean="0">
                <a:cs typeface="Arial" pitchFamily="34" charset="0"/>
              </a:rPr>
              <a:t>D: </a:t>
            </a:r>
            <a:r>
              <a:rPr lang="en-GB" sz="2000" dirty="0" smtClean="0">
                <a:cs typeface="Arial" pitchFamily="34" charset="0"/>
              </a:rPr>
              <a:t>Physical (kinaesthetic)</a:t>
            </a:r>
            <a:endParaRPr lang="en-GB" sz="2000" dirty="0"/>
          </a:p>
        </p:txBody>
      </p:sp>
      <p:sp>
        <p:nvSpPr>
          <p:cNvPr id="26" name="Rectangle 25"/>
          <p:cNvSpPr/>
          <p:nvPr/>
        </p:nvSpPr>
        <p:spPr>
          <a:xfrm>
            <a:off x="467544" y="3081154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i="1" dirty="0" smtClean="0">
                <a:cs typeface="Arial" pitchFamily="34" charset="0"/>
              </a:rPr>
              <a:t>What tasks and activities you find most difficult?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b="1" dirty="0" smtClean="0">
                <a:cs typeface="Arial" pitchFamily="34" charset="0"/>
              </a:rPr>
              <a:t>A: </a:t>
            </a:r>
            <a:r>
              <a:rPr lang="en-GB" sz="2000" dirty="0" smtClean="0">
                <a:cs typeface="Arial" pitchFamily="34" charset="0"/>
              </a:rPr>
              <a:t>Listening	</a:t>
            </a:r>
            <a:r>
              <a:rPr lang="en-GB" sz="2000" b="1" dirty="0" smtClean="0">
                <a:cs typeface="Arial" pitchFamily="34" charset="0"/>
              </a:rPr>
              <a:t>B: </a:t>
            </a:r>
            <a:r>
              <a:rPr lang="en-GB" sz="2000" dirty="0" smtClean="0">
                <a:cs typeface="Arial" pitchFamily="34" charset="0"/>
              </a:rPr>
              <a:t>Reading 	</a:t>
            </a:r>
            <a:r>
              <a:rPr lang="en-GB" sz="2000" b="1" dirty="0" smtClean="0">
                <a:cs typeface="Arial" pitchFamily="34" charset="0"/>
              </a:rPr>
              <a:t>C: </a:t>
            </a:r>
            <a:r>
              <a:rPr lang="en-GB" sz="2000" dirty="0" smtClean="0">
                <a:cs typeface="Arial" pitchFamily="34" charset="0"/>
              </a:rPr>
              <a:t>Writing	</a:t>
            </a:r>
            <a:r>
              <a:rPr lang="en-GB" sz="2000" b="1" dirty="0" smtClean="0">
                <a:cs typeface="Arial" pitchFamily="34" charset="0"/>
              </a:rPr>
              <a:t>D: </a:t>
            </a:r>
            <a:r>
              <a:rPr lang="en-GB" sz="2000" dirty="0" smtClean="0">
                <a:cs typeface="Arial" pitchFamily="34" charset="0"/>
              </a:rPr>
              <a:t>Speaking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9512" y="2031231"/>
            <a:ext cx="5791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 i="1" dirty="0" smtClean="0">
                <a:ea typeface="Times New Roman" pitchFamily="18" charset="0"/>
                <a:cs typeface="Arial" pitchFamily="34" charset="0"/>
              </a:rPr>
              <a:t>Teacher asks a few questions of this nature. </a:t>
            </a:r>
            <a:endParaRPr lang="en-GB" sz="2400" b="1" dirty="0" smtClean="0">
              <a:cs typeface="Arial" pitchFamily="34" charset="0"/>
            </a:endParaRPr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2477455" y="4007385"/>
            <a:ext cx="2616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A = Never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, D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= Always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15616" y="6093296"/>
            <a:ext cx="4472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solidFill>
                  <a:prstClr val="black"/>
                </a:solidFill>
                <a:latin typeface="+mj-lt"/>
                <a:ea typeface="Times New Roman"/>
                <a:cs typeface="Times New Roman"/>
              </a:rPr>
              <a:t>I am usually well-prepared for class. </a:t>
            </a:r>
            <a:endParaRPr lang="en-GB" sz="2000" dirty="0">
              <a:solidFill>
                <a:prstClr val="black"/>
              </a:solidFill>
              <a:latin typeface="+mj-lt"/>
              <a:ea typeface="Times New Roman"/>
              <a:cs typeface="Times New Roman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67544" y="4293096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solidFill>
                  <a:prstClr val="black"/>
                </a:solidFill>
                <a:latin typeface="+mj-lt"/>
                <a:ea typeface="Times New Roman"/>
                <a:cs typeface="Times New Roman"/>
              </a:rPr>
              <a:t>I get clear responses to what I say in class; I find out how to improve. </a:t>
            </a:r>
            <a:endParaRPr lang="en-GB" sz="2000" dirty="0">
              <a:solidFill>
                <a:prstClr val="black"/>
              </a:solidFill>
              <a:latin typeface="+mj-lt"/>
              <a:ea typeface="Times New Roman"/>
              <a:cs typeface="Times New Roman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04056" y="4757082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+mj-lt"/>
                <a:ea typeface="Times New Roman"/>
                <a:cs typeface="Times New Roman"/>
              </a:rPr>
              <a:t>feel encouraged to participate in section and respond to others. </a:t>
            </a:r>
            <a:endParaRPr lang="en-GB" sz="2000" dirty="0">
              <a:latin typeface="+mj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68560" y="515719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solidFill>
                  <a:prstClr val="black"/>
                </a:solidFill>
                <a:latin typeface="+mj-lt"/>
                <a:ea typeface="Times New Roman"/>
                <a:cs typeface="Times New Roman"/>
              </a:rPr>
              <a:t>I understand what is expected of me in preparation and participation. </a:t>
            </a:r>
            <a:endParaRPr lang="en-GB" sz="2000" dirty="0">
              <a:solidFill>
                <a:prstClr val="black"/>
              </a:solidFill>
              <a:latin typeface="+mj-lt"/>
              <a:ea typeface="Times New Roman"/>
              <a:cs typeface="Times New Roman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98376" y="5621178"/>
            <a:ext cx="8226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solidFill>
                  <a:prstClr val="black"/>
                </a:solidFill>
                <a:latin typeface="+mj-lt"/>
                <a:ea typeface="Times New Roman"/>
                <a:cs typeface="Times New Roman"/>
              </a:rPr>
              <a:t>The writing assignments are clear to me; I know what the task is. </a:t>
            </a:r>
            <a:endParaRPr lang="en-GB" sz="2000" dirty="0">
              <a:solidFill>
                <a:prstClr val="black"/>
              </a:solidFill>
              <a:latin typeface="+mj-lt"/>
              <a:ea typeface="Times New Roman"/>
              <a:cs typeface="Times New Roman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886" y="3975447"/>
            <a:ext cx="2208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 i="1" dirty="0" smtClean="0">
                <a:ea typeface="Times New Roman" pitchFamily="18" charset="0"/>
                <a:cs typeface="Arial" pitchFamily="34" charset="0"/>
              </a:rPr>
              <a:t>Other questions</a:t>
            </a:r>
            <a:endParaRPr lang="en-GB" sz="2400" b="1" dirty="0" smtClean="0"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259632" y="673532"/>
            <a:ext cx="6687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Qualitative and quantitative data collection </a:t>
            </a:r>
            <a:endParaRPr lang="en-GB" sz="2800" b="1" dirty="0"/>
          </a:p>
        </p:txBody>
      </p:sp>
      <p:sp>
        <p:nvSpPr>
          <p:cNvPr id="38" name="Rectangle 37"/>
          <p:cNvSpPr/>
          <p:nvPr/>
        </p:nvSpPr>
        <p:spPr>
          <a:xfrm>
            <a:off x="1259632" y="169476"/>
            <a:ext cx="65866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Addressing learners specific learning needs</a:t>
            </a:r>
            <a:endParaRPr lang="en-GB" sz="2800" b="1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7057" y="1844824"/>
            <a:ext cx="227096" cy="21602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928" y="1844824"/>
            <a:ext cx="227096" cy="21602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4128" y="1844824"/>
            <a:ext cx="227096" cy="21602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9065" y="3789040"/>
            <a:ext cx="227096" cy="21602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2936" y="3789040"/>
            <a:ext cx="227096" cy="21602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6136" y="3789040"/>
            <a:ext cx="227096" cy="2160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242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242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42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24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4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24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4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7" grpId="0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24260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body" idx="4294967295"/>
          </p:nvPr>
        </p:nvSpPr>
        <p:spPr>
          <a:xfrm>
            <a:off x="228600" y="0"/>
            <a:ext cx="6477000" cy="573088"/>
          </a:xfrm>
        </p:spPr>
        <p:txBody>
          <a:bodyPr>
            <a:noAutofit/>
          </a:bodyPr>
          <a:lstStyle/>
          <a:p>
            <a:pPr marL="609600" indent="-609600" eaLnBrk="1" hangingPunct="1">
              <a:buFont typeface="Webdings" pitchFamily="18" charset="2"/>
              <a:buNone/>
            </a:pPr>
            <a:r>
              <a:rPr lang="en-US" sz="3600" b="1" dirty="0" smtClean="0">
                <a:solidFill>
                  <a:srgbClr val="000000"/>
                </a:solidFill>
              </a:rPr>
              <a:t>21</a:t>
            </a:r>
            <a:r>
              <a:rPr lang="en-US" sz="3600" b="1" baseline="30000" dirty="0" smtClean="0">
                <a:solidFill>
                  <a:srgbClr val="000000"/>
                </a:solidFill>
              </a:rPr>
              <a:t>st</a:t>
            </a:r>
            <a:r>
              <a:rPr lang="en-US" sz="3600" b="1" dirty="0" smtClean="0">
                <a:solidFill>
                  <a:srgbClr val="000000"/>
                </a:solidFill>
              </a:rPr>
              <a:t> century learner</a:t>
            </a:r>
            <a:endParaRPr lang="en-US" sz="3600" b="1" i="1" dirty="0" smtClean="0">
              <a:solidFill>
                <a:srgbClr val="000000"/>
              </a:solidFill>
            </a:endParaRPr>
          </a:p>
          <a:p>
            <a:pPr marL="609600" indent="-609600" eaLnBrk="1" hangingPunct="1">
              <a:buFont typeface="Webdings" pitchFamily="18" charset="2"/>
              <a:buNone/>
            </a:pPr>
            <a:endParaRPr lang="en-US" sz="3600" b="1" i="1" dirty="0" smtClean="0">
              <a:solidFill>
                <a:srgbClr val="000000"/>
              </a:solidFill>
            </a:endParaRPr>
          </a:p>
          <a:p>
            <a:pPr marL="609600" indent="-609600" eaLnBrk="1" hangingPunct="1">
              <a:buFont typeface="Webdings" pitchFamily="18" charset="2"/>
              <a:buNone/>
            </a:pPr>
            <a:endParaRPr lang="en-US" sz="3600" b="1" i="1" dirty="0" smtClean="0">
              <a:solidFill>
                <a:srgbClr val="000000"/>
              </a:solidFill>
            </a:endParaRPr>
          </a:p>
        </p:txBody>
      </p:sp>
      <p:sp>
        <p:nvSpPr>
          <p:cNvPr id="47107" name="TextBox 3"/>
          <p:cNvSpPr txBox="1">
            <a:spLocks noChangeArrowheads="1"/>
          </p:cNvSpPr>
          <p:nvPr/>
        </p:nvSpPr>
        <p:spPr bwMode="auto">
          <a:xfrm>
            <a:off x="1676400" y="914400"/>
            <a:ext cx="11336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visual</a:t>
            </a: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1115616" y="2676872"/>
            <a:ext cx="11208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social</a:t>
            </a:r>
          </a:p>
        </p:txBody>
      </p:sp>
      <p:sp>
        <p:nvSpPr>
          <p:cNvPr id="47109" name="TextBox 5"/>
          <p:cNvSpPr txBox="1">
            <a:spLocks noChangeArrowheads="1"/>
          </p:cNvSpPr>
          <p:nvPr/>
        </p:nvSpPr>
        <p:spPr bwMode="auto">
          <a:xfrm>
            <a:off x="6096000" y="914400"/>
            <a:ext cx="17361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reflective</a:t>
            </a:r>
          </a:p>
        </p:txBody>
      </p:sp>
      <p:sp>
        <p:nvSpPr>
          <p:cNvPr id="47110" name="TextBox 6"/>
          <p:cNvSpPr txBox="1">
            <a:spLocks noChangeArrowheads="1"/>
          </p:cNvSpPr>
          <p:nvPr/>
        </p:nvSpPr>
        <p:spPr bwMode="auto">
          <a:xfrm>
            <a:off x="6444208" y="2604864"/>
            <a:ext cx="11977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global</a:t>
            </a:r>
          </a:p>
        </p:txBody>
      </p:sp>
      <p:sp>
        <p:nvSpPr>
          <p:cNvPr id="47111" name="TextBox 7"/>
          <p:cNvSpPr txBox="1">
            <a:spLocks noChangeArrowheads="1"/>
          </p:cNvSpPr>
          <p:nvPr/>
        </p:nvSpPr>
        <p:spPr bwMode="auto">
          <a:xfrm>
            <a:off x="3923928" y="588640"/>
            <a:ext cx="12184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tactile</a:t>
            </a:r>
          </a:p>
        </p:txBody>
      </p:sp>
      <p:sp>
        <p:nvSpPr>
          <p:cNvPr id="47112" name="TextBox 8"/>
          <p:cNvSpPr txBox="1">
            <a:spLocks noChangeArrowheads="1"/>
          </p:cNvSpPr>
          <p:nvPr/>
        </p:nvSpPr>
        <p:spPr bwMode="auto">
          <a:xfrm>
            <a:off x="228600" y="4648200"/>
            <a:ext cx="11728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000000"/>
                </a:solidFill>
              </a:rPr>
              <a:t>active</a:t>
            </a:r>
          </a:p>
        </p:txBody>
      </p:sp>
      <p:sp>
        <p:nvSpPr>
          <p:cNvPr id="47113" name="TextBox 9"/>
          <p:cNvSpPr txBox="1">
            <a:spLocks noChangeArrowheads="1"/>
          </p:cNvSpPr>
          <p:nvPr/>
        </p:nvSpPr>
        <p:spPr bwMode="auto">
          <a:xfrm>
            <a:off x="5868144" y="3684984"/>
            <a:ext cx="25661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critical thinker</a:t>
            </a:r>
          </a:p>
        </p:txBody>
      </p:sp>
      <p:sp>
        <p:nvSpPr>
          <p:cNvPr id="47114" name="TextBox 10"/>
          <p:cNvSpPr txBox="1">
            <a:spLocks noChangeArrowheads="1"/>
          </p:cNvSpPr>
          <p:nvPr/>
        </p:nvSpPr>
        <p:spPr bwMode="auto">
          <a:xfrm>
            <a:off x="3581400" y="3886200"/>
            <a:ext cx="17407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perceiver</a:t>
            </a:r>
          </a:p>
        </p:txBody>
      </p:sp>
      <p:sp>
        <p:nvSpPr>
          <p:cNvPr id="47115" name="TextBox 11"/>
          <p:cNvSpPr txBox="1">
            <a:spLocks noChangeArrowheads="1"/>
          </p:cNvSpPr>
          <p:nvPr/>
        </p:nvSpPr>
        <p:spPr bwMode="auto">
          <a:xfrm>
            <a:off x="899592" y="1596752"/>
            <a:ext cx="15586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intuitive</a:t>
            </a:r>
          </a:p>
        </p:txBody>
      </p:sp>
      <p:sp>
        <p:nvSpPr>
          <p:cNvPr id="47116" name="TextBox 12"/>
          <p:cNvSpPr txBox="1">
            <a:spLocks noChangeArrowheads="1"/>
          </p:cNvSpPr>
          <p:nvPr/>
        </p:nvSpPr>
        <p:spPr bwMode="auto">
          <a:xfrm>
            <a:off x="6804248" y="1596752"/>
            <a:ext cx="14045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curious</a:t>
            </a:r>
          </a:p>
        </p:txBody>
      </p:sp>
      <p:pic>
        <p:nvPicPr>
          <p:cNvPr id="12301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981200"/>
            <a:ext cx="933257" cy="158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8" name="TextBox 15"/>
          <p:cNvSpPr txBox="1">
            <a:spLocks noChangeArrowheads="1"/>
          </p:cNvSpPr>
          <p:nvPr/>
        </p:nvSpPr>
        <p:spPr bwMode="auto">
          <a:xfrm>
            <a:off x="683568" y="3829000"/>
            <a:ext cx="23030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autonomous</a:t>
            </a:r>
          </a:p>
        </p:txBody>
      </p:sp>
      <p:sp>
        <p:nvSpPr>
          <p:cNvPr id="47119" name="TextBox 16"/>
          <p:cNvSpPr txBox="1">
            <a:spLocks noChangeArrowheads="1"/>
          </p:cNvSpPr>
          <p:nvPr/>
        </p:nvSpPr>
        <p:spPr bwMode="auto">
          <a:xfrm>
            <a:off x="6156176" y="4693096"/>
            <a:ext cx="25944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more freedom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971800" y="4724400"/>
            <a:ext cx="240104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more choices</a:t>
            </a:r>
            <a:endParaRPr lang="en-US" sz="3200" dirty="0">
              <a:solidFill>
                <a:srgbClr val="000000"/>
              </a:solidFill>
            </a:endParaRPr>
          </a:p>
        </p:txBody>
      </p:sp>
      <p:pic>
        <p:nvPicPr>
          <p:cNvPr id="18" name="Picture 6" descr="Linekid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10200"/>
            <a:ext cx="9144000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/>
      <p:bldP spid="47108" grpId="0"/>
      <p:bldP spid="47109" grpId="0"/>
      <p:bldP spid="47110" grpId="0"/>
      <p:bldP spid="47111" grpId="0"/>
      <p:bldP spid="47112" grpId="0"/>
      <p:bldP spid="47113" grpId="0"/>
      <p:bldP spid="47114" grpId="0"/>
      <p:bldP spid="47115" grpId="0"/>
      <p:bldP spid="47116" grpId="0"/>
      <p:bldP spid="47118" grpId="0"/>
      <p:bldP spid="47119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780928"/>
            <a:ext cx="12795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Box 6"/>
          <p:cNvSpPr txBox="1">
            <a:spLocks noChangeArrowheads="1"/>
          </p:cNvSpPr>
          <p:nvPr/>
        </p:nvSpPr>
        <p:spPr bwMode="auto">
          <a:xfrm>
            <a:off x="6084168" y="2276872"/>
            <a:ext cx="22297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</a:rPr>
              <a:t>highly reflective </a:t>
            </a:r>
          </a:p>
        </p:txBody>
      </p:sp>
      <p:sp>
        <p:nvSpPr>
          <p:cNvPr id="46085" name="TextBox 7"/>
          <p:cNvSpPr txBox="1">
            <a:spLocks noChangeArrowheads="1"/>
          </p:cNvSpPr>
          <p:nvPr/>
        </p:nvSpPr>
        <p:spPr bwMode="auto">
          <a:xfrm>
            <a:off x="395536" y="4221088"/>
            <a:ext cx="34563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</a:rPr>
              <a:t>believe students should </a:t>
            </a:r>
          </a:p>
          <a:p>
            <a:r>
              <a:rPr lang="en-US" sz="2400" i="1" dirty="0">
                <a:solidFill>
                  <a:srgbClr val="000000"/>
                </a:solidFill>
              </a:rPr>
              <a:t>have choices </a:t>
            </a:r>
          </a:p>
        </p:txBody>
      </p:sp>
      <p:sp>
        <p:nvSpPr>
          <p:cNvPr id="46086" name="TextBox 8"/>
          <p:cNvSpPr txBox="1">
            <a:spLocks noChangeArrowheads="1"/>
          </p:cNvSpPr>
          <p:nvPr/>
        </p:nvSpPr>
        <p:spPr bwMode="auto">
          <a:xfrm>
            <a:off x="4860032" y="980728"/>
            <a:ext cx="384284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</a:rPr>
              <a:t>know how to model effective </a:t>
            </a:r>
          </a:p>
          <a:p>
            <a:r>
              <a:rPr lang="en-US" sz="2400" i="1" dirty="0">
                <a:solidFill>
                  <a:srgbClr val="000000"/>
                </a:solidFill>
              </a:rPr>
              <a:t>teaching and learning skills</a:t>
            </a:r>
          </a:p>
        </p:txBody>
      </p:sp>
      <p:sp>
        <p:nvSpPr>
          <p:cNvPr id="46087" name="TextBox 9"/>
          <p:cNvSpPr txBox="1">
            <a:spLocks noChangeArrowheads="1"/>
          </p:cNvSpPr>
          <p:nvPr/>
        </p:nvSpPr>
        <p:spPr bwMode="auto">
          <a:xfrm>
            <a:off x="5583282" y="3140968"/>
            <a:ext cx="35607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</a:rPr>
              <a:t>have positive relationships </a:t>
            </a:r>
          </a:p>
          <a:p>
            <a:r>
              <a:rPr lang="en-US" sz="2400" i="1" dirty="0">
                <a:solidFill>
                  <a:srgbClr val="000000"/>
                </a:solidFill>
              </a:rPr>
              <a:t>with their learners</a:t>
            </a:r>
          </a:p>
        </p:txBody>
      </p:sp>
      <p:sp>
        <p:nvSpPr>
          <p:cNvPr id="46088" name="TextBox 11"/>
          <p:cNvSpPr txBox="1">
            <a:spLocks noChangeArrowheads="1"/>
          </p:cNvSpPr>
          <p:nvPr/>
        </p:nvSpPr>
        <p:spPr bwMode="auto">
          <a:xfrm>
            <a:off x="2051720" y="5877272"/>
            <a:ext cx="4486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</a:rPr>
              <a:t>inspire and motivate their learners</a:t>
            </a:r>
          </a:p>
        </p:txBody>
      </p:sp>
      <p:sp>
        <p:nvSpPr>
          <p:cNvPr id="46089" name="TextBox 12"/>
          <p:cNvSpPr txBox="1">
            <a:spLocks noChangeArrowheads="1"/>
          </p:cNvSpPr>
          <p:nvPr/>
        </p:nvSpPr>
        <p:spPr bwMode="auto">
          <a:xfrm>
            <a:off x="5868144" y="4437112"/>
            <a:ext cx="27653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</a:rPr>
              <a:t>honor student voices</a:t>
            </a:r>
          </a:p>
        </p:txBody>
      </p:sp>
      <p:sp>
        <p:nvSpPr>
          <p:cNvPr id="46090" name="TextBox 14"/>
          <p:cNvSpPr txBox="1">
            <a:spLocks noChangeArrowheads="1"/>
          </p:cNvSpPr>
          <p:nvPr/>
        </p:nvSpPr>
        <p:spPr bwMode="auto">
          <a:xfrm>
            <a:off x="323528" y="2924944"/>
            <a:ext cx="34610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</a:rPr>
              <a:t>see teaching and learning </a:t>
            </a:r>
          </a:p>
          <a:p>
            <a:r>
              <a:rPr lang="en-US" sz="2400" i="1" dirty="0">
                <a:solidFill>
                  <a:srgbClr val="000000"/>
                </a:solidFill>
              </a:rPr>
              <a:t>as partnerships</a:t>
            </a:r>
          </a:p>
        </p:txBody>
      </p:sp>
      <p:sp>
        <p:nvSpPr>
          <p:cNvPr id="46091" name="TextBox 15"/>
          <p:cNvSpPr txBox="1">
            <a:spLocks noChangeArrowheads="1"/>
          </p:cNvSpPr>
          <p:nvPr/>
        </p:nvSpPr>
        <p:spPr bwMode="auto">
          <a:xfrm>
            <a:off x="467544" y="2132856"/>
            <a:ext cx="25973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</a:rPr>
              <a:t>know their </a:t>
            </a:r>
            <a:r>
              <a:rPr lang="en-US" sz="2400" i="1" dirty="0" smtClean="0">
                <a:solidFill>
                  <a:srgbClr val="000000"/>
                </a:solidFill>
              </a:rPr>
              <a:t>learners</a:t>
            </a:r>
            <a:endParaRPr lang="en-US" sz="2400" i="1" dirty="0">
              <a:solidFill>
                <a:srgbClr val="000000"/>
              </a:solidFill>
            </a:endParaRPr>
          </a:p>
        </p:txBody>
      </p:sp>
      <p:sp>
        <p:nvSpPr>
          <p:cNvPr id="46092" name="TextBox 16"/>
          <p:cNvSpPr txBox="1">
            <a:spLocks noChangeArrowheads="1"/>
          </p:cNvSpPr>
          <p:nvPr/>
        </p:nvSpPr>
        <p:spPr bwMode="auto">
          <a:xfrm>
            <a:off x="1331640" y="5157192"/>
            <a:ext cx="2656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</a:rPr>
              <a:t>experts in their field</a:t>
            </a:r>
          </a:p>
        </p:txBody>
      </p:sp>
      <p:sp>
        <p:nvSpPr>
          <p:cNvPr id="46093" name="TextBox 17"/>
          <p:cNvSpPr txBox="1">
            <a:spLocks noChangeArrowheads="1"/>
          </p:cNvSpPr>
          <p:nvPr/>
        </p:nvSpPr>
        <p:spPr bwMode="auto">
          <a:xfrm>
            <a:off x="5796136" y="5229200"/>
            <a:ext cx="30193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</a:rPr>
              <a:t>Listen to their students</a:t>
            </a:r>
          </a:p>
        </p:txBody>
      </p:sp>
      <p:sp>
        <p:nvSpPr>
          <p:cNvPr id="11278" name="Rectangle 19"/>
          <p:cNvSpPr>
            <a:spLocks noChangeArrowheads="1"/>
          </p:cNvSpPr>
          <p:nvPr/>
        </p:nvSpPr>
        <p:spPr bwMode="auto">
          <a:xfrm>
            <a:off x="251520" y="188640"/>
            <a:ext cx="4749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rgbClr val="000000"/>
                </a:solidFill>
              </a:rPr>
              <a:t>Effective teachers…</a:t>
            </a:r>
            <a:endParaRPr lang="en-US" sz="3600" b="1" dirty="0"/>
          </a:p>
        </p:txBody>
      </p:sp>
      <p:sp>
        <p:nvSpPr>
          <p:cNvPr id="46095" name="TextBox 17"/>
          <p:cNvSpPr txBox="1">
            <a:spLocks noChangeArrowheads="1"/>
          </p:cNvSpPr>
          <p:nvPr/>
        </p:nvSpPr>
        <p:spPr bwMode="auto">
          <a:xfrm>
            <a:off x="683568" y="1124744"/>
            <a:ext cx="1680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</a:rPr>
              <a:t>are learners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5" grpId="0"/>
      <p:bldP spid="46086" grpId="0"/>
      <p:bldP spid="46087" grpId="0"/>
      <p:bldP spid="46088" grpId="0"/>
      <p:bldP spid="46089" grpId="0"/>
      <p:bldP spid="46090" grpId="0"/>
      <p:bldP spid="46091" grpId="0"/>
      <p:bldP spid="46092" grpId="0"/>
      <p:bldP spid="46093" grpId="0"/>
      <p:bldP spid="4609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Box 4"/>
          <p:cNvSpPr txBox="1">
            <a:spLocks noChangeArrowheads="1"/>
          </p:cNvSpPr>
          <p:nvPr/>
        </p:nvSpPr>
        <p:spPr bwMode="auto">
          <a:xfrm>
            <a:off x="0" y="0"/>
            <a:ext cx="4968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3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Key features of AFL</a:t>
            </a: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631825" y="1338263"/>
            <a:ext cx="1871663" cy="8636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Learners are aware of short &amp; long term goals.</a:t>
            </a: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703263" y="2489200"/>
            <a:ext cx="1800225" cy="93662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Learners know why they are learning things.</a:t>
            </a: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344488" y="3641725"/>
            <a:ext cx="2257425" cy="115252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Learners can judge their own level of understanding at key points in the lesson</a:t>
            </a:r>
          </a:p>
        </p:txBody>
      </p:sp>
      <p:sp>
        <p:nvSpPr>
          <p:cNvPr id="12" name="Oval 11"/>
          <p:cNvSpPr/>
          <p:nvPr/>
        </p:nvSpPr>
        <p:spPr>
          <a:xfrm>
            <a:off x="3584575" y="2562225"/>
            <a:ext cx="1655763" cy="16557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3286125" y="2849563"/>
            <a:ext cx="153988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987675" y="2770188"/>
            <a:ext cx="153988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700338" y="2693988"/>
            <a:ext cx="153987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286125" y="3568700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068638" y="3857625"/>
            <a:ext cx="155575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2781300" y="4075113"/>
            <a:ext cx="153988" cy="142875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3573463" y="2344738"/>
            <a:ext cx="153987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328988" y="2138363"/>
            <a:ext cx="153987" cy="142875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3016250" y="1962150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2720975" y="1819275"/>
            <a:ext cx="153988" cy="142875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4" name="Rounded Rectangle 23"/>
          <p:cNvSpPr>
            <a:spLocks noChangeArrowheads="1"/>
          </p:cNvSpPr>
          <p:nvPr/>
        </p:nvSpPr>
        <p:spPr bwMode="auto">
          <a:xfrm>
            <a:off x="152400" y="5081588"/>
            <a:ext cx="2135188" cy="72072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Teachers model good and bad work.</a:t>
            </a:r>
          </a:p>
        </p:txBody>
      </p:sp>
      <p:sp>
        <p:nvSpPr>
          <p:cNvPr id="25" name="Rounded Rectangle 24"/>
          <p:cNvSpPr>
            <a:spLocks noChangeArrowheads="1"/>
          </p:cNvSpPr>
          <p:nvPr/>
        </p:nvSpPr>
        <p:spPr bwMode="auto">
          <a:xfrm>
            <a:off x="2503488" y="5226050"/>
            <a:ext cx="3168650" cy="110807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Lessons are adjusted to address misconceptions and weaknesses. Schemes of work are NOT set in stone.</a:t>
            </a:r>
          </a:p>
        </p:txBody>
      </p:sp>
      <p:sp>
        <p:nvSpPr>
          <p:cNvPr id="26" name="Rounded Rectangle 25"/>
          <p:cNvSpPr>
            <a:spLocks noChangeArrowheads="1"/>
          </p:cNvSpPr>
          <p:nvPr/>
        </p:nvSpPr>
        <p:spPr bwMode="auto">
          <a:xfrm>
            <a:off x="6103938" y="5370513"/>
            <a:ext cx="2592387" cy="95567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Learners can act independently to improve their own work.</a:t>
            </a:r>
          </a:p>
        </p:txBody>
      </p:sp>
      <p:sp>
        <p:nvSpPr>
          <p:cNvPr id="27" name="Rounded Rectangle 26"/>
          <p:cNvSpPr>
            <a:spLocks noChangeArrowheads="1"/>
          </p:cNvSpPr>
          <p:nvPr/>
        </p:nvSpPr>
        <p:spPr bwMode="auto">
          <a:xfrm>
            <a:off x="6464300" y="4144963"/>
            <a:ext cx="2305050" cy="93662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Learners can analyse and explain key concepts to others.</a:t>
            </a:r>
          </a:p>
        </p:txBody>
      </p:sp>
      <p:sp>
        <p:nvSpPr>
          <p:cNvPr id="28" name="Rounded Rectangle 27"/>
          <p:cNvSpPr>
            <a:spLocks noChangeArrowheads="1"/>
          </p:cNvSpPr>
          <p:nvPr/>
        </p:nvSpPr>
        <p:spPr bwMode="auto">
          <a:xfrm>
            <a:off x="6608763" y="2849563"/>
            <a:ext cx="2232025" cy="93662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Teachers allow time for all learners to reflect on learning.</a:t>
            </a:r>
          </a:p>
        </p:txBody>
      </p:sp>
      <p:sp>
        <p:nvSpPr>
          <p:cNvPr id="29" name="Rounded Rectangle 28"/>
          <p:cNvSpPr>
            <a:spLocks noChangeArrowheads="1"/>
          </p:cNvSpPr>
          <p:nvPr/>
        </p:nvSpPr>
        <p:spPr bwMode="auto">
          <a:xfrm>
            <a:off x="6608763" y="1252538"/>
            <a:ext cx="2232025" cy="1236662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Learners use feedback to reflect on and improve their work. They know success criteria.</a:t>
            </a:r>
          </a:p>
        </p:txBody>
      </p:sp>
      <p:sp>
        <p:nvSpPr>
          <p:cNvPr id="30" name="Rounded Rectangle 29"/>
          <p:cNvSpPr>
            <a:spLocks noChangeArrowheads="1"/>
          </p:cNvSpPr>
          <p:nvPr/>
        </p:nvSpPr>
        <p:spPr bwMode="auto">
          <a:xfrm>
            <a:off x="3727450" y="762000"/>
            <a:ext cx="2162175" cy="115093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>
            <a:solidFill>
              <a:srgbClr val="0048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1600">
                <a:solidFill>
                  <a:srgbClr val="000000"/>
                </a:solidFill>
              </a:rPr>
              <a:t>Questioning is used to promote further learning, thinking and reflection.</a:t>
            </a:r>
          </a:p>
        </p:txBody>
      </p:sp>
      <p:sp>
        <p:nvSpPr>
          <p:cNvPr id="31" name="Oval 30"/>
          <p:cNvSpPr/>
          <p:nvPr/>
        </p:nvSpPr>
        <p:spPr>
          <a:xfrm>
            <a:off x="6176963" y="4064000"/>
            <a:ext cx="153987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5932488" y="3856038"/>
            <a:ext cx="153987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5619750" y="3681413"/>
            <a:ext cx="153988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5324475" y="3536950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6245225" y="5121275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5854700" y="4784725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5518150" y="4505325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116388" y="4879975"/>
            <a:ext cx="153987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4116388" y="4641850"/>
            <a:ext cx="153987" cy="142875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4149725" y="4387850"/>
            <a:ext cx="155575" cy="142875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511550" y="4289425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3205163" y="4506913"/>
            <a:ext cx="153987" cy="142875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2852738" y="4792663"/>
            <a:ext cx="155575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2414588" y="4937125"/>
            <a:ext cx="155575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6311900" y="2941638"/>
            <a:ext cx="153988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6008688" y="2922588"/>
            <a:ext cx="155575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5700713" y="2922588"/>
            <a:ext cx="153987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5340350" y="2922588"/>
            <a:ext cx="153988" cy="144462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6176963" y="2057400"/>
            <a:ext cx="153987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5854700" y="2200275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5513388" y="2346325"/>
            <a:ext cx="153987" cy="142875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5157788" y="2489200"/>
            <a:ext cx="153987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4364038" y="2274888"/>
            <a:ext cx="155575" cy="142875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4654550" y="2057400"/>
            <a:ext cx="153988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33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0475" y="2921000"/>
            <a:ext cx="12969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36"/>
          <p:cNvSpPr/>
          <p:nvPr/>
        </p:nvSpPr>
        <p:spPr>
          <a:xfrm>
            <a:off x="5024438" y="4289425"/>
            <a:ext cx="153987" cy="144463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635</Words>
  <Application>Microsoft Macintosh PowerPoint</Application>
  <PresentationFormat>On-screen Show (4:3)</PresentationFormat>
  <Paragraphs>108</Paragraphs>
  <Slides>10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How do you learn best? 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Teacher</dc:creator>
  <cp:lastModifiedBy>Taoufiq Cherkaoui</cp:lastModifiedBy>
  <cp:revision>116</cp:revision>
  <dcterms:created xsi:type="dcterms:W3CDTF">2015-03-27T11:37:32Z</dcterms:created>
  <dcterms:modified xsi:type="dcterms:W3CDTF">2015-03-27T11:37:50Z</dcterms:modified>
</cp:coreProperties>
</file>