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61" r:id="rId2"/>
    <p:sldId id="256" r:id="rId3"/>
    <p:sldId id="259" r:id="rId4"/>
    <p:sldId id="260" r:id="rId5"/>
    <p:sldId id="279" r:id="rId6"/>
    <p:sldId id="284" r:id="rId7"/>
    <p:sldId id="281" r:id="rId8"/>
    <p:sldId id="285" r:id="rId9"/>
    <p:sldId id="280" r:id="rId10"/>
    <p:sldId id="286" r:id="rId11"/>
    <p:sldId id="282" r:id="rId12"/>
    <p:sldId id="270" r:id="rId13"/>
    <p:sldId id="283" r:id="rId14"/>
    <p:sldId id="287" r:id="rId15"/>
    <p:sldId id="290" r:id="rId16"/>
    <p:sldId id="288" r:id="rId17"/>
    <p:sldId id="294" r:id="rId18"/>
    <p:sldId id="293" r:id="rId19"/>
    <p:sldId id="298" r:id="rId20"/>
    <p:sldId id="296" r:id="rId21"/>
    <p:sldId id="295" r:id="rId22"/>
    <p:sldId id="291" r:id="rId23"/>
    <p:sldId id="292" r:id="rId24"/>
    <p:sldId id="271" r:id="rId25"/>
    <p:sldId id="274" r:id="rId26"/>
    <p:sldId id="267" r:id="rId27"/>
    <p:sldId id="297" r:id="rId28"/>
    <p:sldId id="303" r:id="rId29"/>
    <p:sldId id="302" r:id="rId30"/>
    <p:sldId id="289" r:id="rId31"/>
    <p:sldId id="304" r:id="rId32"/>
    <p:sldId id="305" r:id="rId33"/>
    <p:sldId id="265" r:id="rId34"/>
    <p:sldId id="262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82" autoAdjust="0"/>
    <p:restoredTop sz="94660"/>
  </p:normalViewPr>
  <p:slideViewPr>
    <p:cSldViewPr>
      <p:cViewPr varScale="1">
        <p:scale>
          <a:sx n="70" d="100"/>
          <a:sy n="70" d="100"/>
        </p:scale>
        <p:origin x="127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7B3278-8C3D-4B17-8984-585EA17CFC3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26D19C-932F-409C-B08B-71BFEF7606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527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6D19C-932F-409C-B08B-71BFEF76069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622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6D19C-932F-409C-B08B-71BFEF76069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41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6D19C-932F-409C-B08B-71BFEF76069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462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7321" y="684375"/>
            <a:ext cx="5011368" cy="3432108"/>
          </a:xfrm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xfrm>
            <a:off x="685480" y="4344607"/>
            <a:ext cx="5487041" cy="4115019"/>
          </a:xfrm>
          <a:noFill/>
          <a:ln/>
        </p:spPr>
        <p:txBody>
          <a:bodyPr lIns="91389" tIns="45695" rIns="91389" bIns="45695"/>
          <a:lstStyle/>
          <a:p>
            <a:endParaRPr lang="en-US" altLang="en-US" smtClean="0"/>
          </a:p>
        </p:txBody>
      </p:sp>
      <p:sp>
        <p:nvSpPr>
          <p:cNvPr id="107524" name="Slide Number Placeholder 3"/>
          <p:cNvSpPr txBox="1">
            <a:spLocks noGrp="1"/>
          </p:cNvSpPr>
          <p:nvPr/>
        </p:nvSpPr>
        <p:spPr bwMode="auto">
          <a:xfrm>
            <a:off x="3885453" y="8680438"/>
            <a:ext cx="2970946" cy="462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89" tIns="45695" rIns="91389" bIns="45695" anchor="b"/>
          <a:lstStyle/>
          <a:p>
            <a:pPr algn="r" defTabSz="912813" eaLnBrk="1" hangingPunct="1"/>
            <a:fld id="{83EA89F9-50CC-4368-BFBD-446CF6BE966F}" type="slidenum">
              <a:rPr lang="en-US" altLang="en-US" sz="1200"/>
              <a:pPr algn="r" defTabSz="912813" eaLnBrk="1" hangingPunct="1"/>
              <a:t>19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569685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A28F-5AEE-47FB-BC62-4F97F9AB328C}" type="datetime1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0388B-2BE1-488E-BBBA-CD29486653E7}" type="datetime1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E7C06-223F-43E2-A6FA-A806D6EFE09C}" type="datetime1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2C2E5-656A-459F-95E6-B7F57E062E43}" type="datetime1">
              <a:rPr lang="en-US" smtClean="0"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4E8D-A3FC-45AE-AFD4-FB7904897BB1}" type="datetime1">
              <a:rPr lang="en-US" smtClean="0"/>
              <a:t>3/23/2017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6511-4C8E-4509-BF01-6EA1D0B56817}" type="datetime1">
              <a:rPr lang="en-US" smtClean="0"/>
              <a:t>3/23/2017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C39F3-A12D-48D8-972B-D7D94F5CD730}" type="datetime1">
              <a:rPr lang="en-US" smtClean="0"/>
              <a:t>3/23/2017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B2C9E-FAC8-4019-B81D-D975C808BEBC}" type="datetime1">
              <a:rPr lang="en-US" smtClean="0"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B9C3A-729E-4E4E-AEDD-39831D01A97E}" type="datetime1">
              <a:rPr lang="en-US" smtClean="0"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27EE7-77C8-4C30-8E79-624EA91A456A}" type="datetime1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79F4C-6A9E-4BE8-A166-A81C272393A7}" type="datetime1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8FF03-4277-4DDB-9F5E-6E67F31A80BC}" type="datetime1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Mr Cherkaoui www.arabalicious.com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Caramel_poster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/index.php?title=Gis%C3%A8le_Aouad&amp;action=edit&amp;redlink=1" TargetMode="External"/><Relationship Id="rId3" Type="http://schemas.openxmlformats.org/officeDocument/2006/relationships/hyperlink" Target="https://en.wikipedia.org/wiki/File:Caramel_poster.jpg" TargetMode="External"/><Relationship Id="rId7" Type="http://schemas.openxmlformats.org/officeDocument/2006/relationships/hyperlink" Target="https://en.wikipedia.org/wiki/Yasmine_Al_Masri" TargetMode="External"/><Relationship Id="rId12" Type="http://schemas.openxmlformats.org/officeDocument/2006/relationships/hyperlink" Target="https://en.wikipedia.org/w/index.php?title=Dimitri_Staneofski&amp;action=edit&amp;redlink=1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/index.php?title=Adel_Karam&amp;action=edit&amp;redlink=1" TargetMode="External"/><Relationship Id="rId11" Type="http://schemas.openxmlformats.org/officeDocument/2006/relationships/hyperlink" Target="https://en.wikipedia.org/w/index.php?title=Fadia_Stella&amp;action=edit&amp;redlink=1" TargetMode="External"/><Relationship Id="rId5" Type="http://schemas.openxmlformats.org/officeDocument/2006/relationships/hyperlink" Target="https://en.wikipedia.org/wiki/Nadine_Labaki" TargetMode="External"/><Relationship Id="rId10" Type="http://schemas.openxmlformats.org/officeDocument/2006/relationships/hyperlink" Target="https://en.wikipedia.org/w/index.php?title=Ismail_Antar&amp;action=edit&amp;redlink=1" TargetMode="External"/><Relationship Id="rId4" Type="http://schemas.openxmlformats.org/officeDocument/2006/relationships/image" Target="../media/image1.jpeg"/><Relationship Id="rId9" Type="http://schemas.openxmlformats.org/officeDocument/2006/relationships/hyperlink" Target="https://en.wikipedia.org/w/index.php?title=Fatmeh_Safa&amp;action=edit&amp;redlink=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a7IL_8-LSAhUFvhQKHUljCfkQjRwIBw&amp;url=http://www.projections-movies.com/reviews/caramel.html&amp;psig=AFQjCNHqwYTWn_vnR5zVwWM77muLTXOJeg&amp;ust=1490024405644073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jcwomFievSAhUDDxoKHaAICq0QjRwIBw&amp;url=http://septimovicio.com/noticias/12092007_trailer_e_imagenes_de_caramel_de_nadine_labaki/&amp;bvm=bv.150120842,bs.1,d.d2s&amp;psig=AFQjCNE-N61tyVmHtUImEK9o-IEkOGyuAQ&amp;ust=1490305023065505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.uk/url?sa=i&amp;rct=j&amp;q=&amp;esrc=s&amp;source=images&amp;cd=&amp;cad=rja&amp;uact=8&amp;ved=0ahUKEwi95NCgh-vSAhXErxoKHeqQD3AQjRwIBw&amp;url=http://cemre-ile-hertelden.blogspot.com/2014/04/caramel-sukkar-banat-karamel-tadnda.html&amp;psig=AFQjCNF4FhhONnS-EMMlx9IZI3z0DzgH1A&amp;ust=1490304277303145" TargetMode="External"/><Relationship Id="rId3" Type="http://schemas.openxmlformats.org/officeDocument/2006/relationships/image" Target="../media/image22.jpeg"/><Relationship Id="rId7" Type="http://schemas.openxmlformats.org/officeDocument/2006/relationships/image" Target="../media/image25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google.co.uk/url?sa=i&amp;rct=j&amp;q=&amp;esrc=s&amp;source=images&amp;cd=&amp;cad=rja&amp;uact=8&amp;ved=0ahUKEwi37-jvhuvSAhUDDxoKHaAICq0QjRwIBw&amp;url=http://www.vernonfilmsociety.bc.ca/festival_08/caramel.html&amp;psig=AFQjCNF4FhhONnS-EMMlx9IZI3z0DzgH1A&amp;ust=1490304277303145" TargetMode="External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.uk/url?sa=i&amp;rct=j&amp;q=&amp;esrc=s&amp;source=images&amp;cd=&amp;cad=rja&amp;uact=8&amp;ved=0ahUKEwi1vd_CiOvSAhVG2hoKHQbtDyoQjRwIBw&amp;url=http://www.rutor.is/torrent/235599/karamel_sukkar-banat-2007-hdrip-ot-rulya74&amp;bvm=bv.150120842,d.d2s&amp;psig=AFQjCNFPKLubi5QMIHhXtQtCQ9YQe_z_5w&amp;ust=1490304691836195" TargetMode="External"/><Relationship Id="rId3" Type="http://schemas.openxmlformats.org/officeDocument/2006/relationships/image" Target="../media/image28.png"/><Relationship Id="rId7" Type="http://schemas.openxmlformats.org/officeDocument/2006/relationships/image" Target="../media/image17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hyperlink" Target="https://www.google.co.uk/url?sa=i&amp;rct=j&amp;q=&amp;esrc=s&amp;source=images&amp;cd=&amp;cad=rja&amp;uact=8&amp;ved=0ahUKEwjp5u3j8-LSAhWJXhQKHdiYB_UQjRwIBw&amp;url=https://arabcinemas.wordpress.com/2014/11/09/the-intimate-world-of-caramel/&amp;psig=AFQjCNHqwYTWn_vnR5zVwWM77muLTXOJeg&amp;ust=1490024405644073" TargetMode="External"/><Relationship Id="rId4" Type="http://schemas.openxmlformats.org/officeDocument/2006/relationships/image" Target="../media/image12.jpeg"/><Relationship Id="rId9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www.google.co.uk/url?sa=i&amp;rct=j&amp;q=&amp;esrc=s&amp;source=images&amp;cd=&amp;cad=rja&amp;uact=8&amp;ved=0ahUKEwjBrPXkh-vSAhXDuRoKHfUcDsoQjRwIBw&amp;url=http://www.alamy.com/stock-photo/nadine-labaki-caramel-sukkar-banat.html&amp;bvm=bv.150120842,d.d2s&amp;psig=AFQjCNFPKLubi5QMIHhXtQtCQ9YQe_z_5w&amp;ust=1490304691836195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image" Target="../media/image36.wmf"/><Relationship Id="rId7" Type="http://schemas.openxmlformats.org/officeDocument/2006/relationships/image" Target="../media/image40.wm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10" Type="http://schemas.openxmlformats.org/officeDocument/2006/relationships/image" Target="../media/image43.wmf"/><Relationship Id="rId4" Type="http://schemas.openxmlformats.org/officeDocument/2006/relationships/image" Target="../media/image37.wmf"/><Relationship Id="rId9" Type="http://schemas.openxmlformats.org/officeDocument/2006/relationships/image" Target="../media/image42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image" Target="../media/image36.wmf"/><Relationship Id="rId7" Type="http://schemas.openxmlformats.org/officeDocument/2006/relationships/image" Target="../media/image42.wm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wmf"/><Relationship Id="rId5" Type="http://schemas.openxmlformats.org/officeDocument/2006/relationships/image" Target="../media/image37.wmf"/><Relationship Id="rId4" Type="http://schemas.openxmlformats.org/officeDocument/2006/relationships/image" Target="../media/image46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image" Target="../media/image36.wmf"/><Relationship Id="rId7" Type="http://schemas.openxmlformats.org/officeDocument/2006/relationships/image" Target="../media/image40.wm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10" Type="http://schemas.openxmlformats.org/officeDocument/2006/relationships/image" Target="../media/image43.wmf"/><Relationship Id="rId4" Type="http://schemas.openxmlformats.org/officeDocument/2006/relationships/image" Target="../media/image37.wmf"/><Relationship Id="rId9" Type="http://schemas.openxmlformats.org/officeDocument/2006/relationships/image" Target="../media/image42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http://www.google.ae/url?sa=i&amp;rct=j&amp;q=&amp;esrc=s&amp;source=images&amp;cd=&amp;cad=rja&amp;uact=8&amp;ved=0ahUKEwiInpeFqunSAhXHbhQKHYVKCQ8QjRwIBw&amp;url=http://blogs.canalplus.es/slapstick/2009/05/mujeres-de-oriente-pr%C3%B3ximo.html&amp;bvm=bv.150475504,bs.2,d.ZGg&amp;psig=AFQjCNFLZodVPH8oVbtqf-2lCUdVVgtnEg&amp;ust=1490245163740057" TargetMode="Externa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http://www.google.ae/url?sa=i&amp;rct=j&amp;q=&amp;esrc=s&amp;source=images&amp;cd=&amp;cad=rja&amp;uact=8&amp;ved=0ahUKEwiInpeFqunSAhXHbhQKHYVKCQ8QjRwIBw&amp;url=http://blogs.canalplus.es/slapstick/2009/05/mujeres-de-oriente-pr%C3%B3ximo.html&amp;bvm=bv.150475504,bs.2,d.ZGg&amp;psig=AFQjCNFLZodVPH8oVbtqf-2lCUdVVgtnEg&amp;ust=1490245163740057" TargetMode="Externa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hyperlink" Target="http://www.google.co.uk/url?sa=i&amp;rct=j&amp;q=&amp;esrc=s&amp;source=images&amp;cd=&amp;cad=rja&amp;uact=8&amp;ved=0ahUKEwjMgKeS-uLSAhVBUhQKHedQCz4QjRwIBw&amp;url=http://livelovelebanon.com/en/places-visit-cities/beirut&amp;psig=AFQjCNE5qAZhMsM1vADGeRaoayw8kRQTgw&amp;ust=1490026139899590" TargetMode="Externa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wmf"/><Relationship Id="rId2" Type="http://schemas.openxmlformats.org/officeDocument/2006/relationships/hyperlink" Target="http://www.google.co.uk/url?sa=i&amp;rct=j&amp;q=&amp;esrc=s&amp;source=images&amp;cd=&amp;cad=rja&amp;uact=8&amp;ved=0ahUKEwjMgKeS-uLSAhVBUhQKHedQCz4QjRwIBw&amp;url=http://livelovelebanon.com/en/places-visit-cities/beirut&amp;psig=AFQjCNE5qAZhMsM1vADGeRaoayw8kRQTgw&amp;ust=1490026139899590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hyperlink" Target="http://www.google.co.uk/url?sa=i&amp;rct=j&amp;q=&amp;esrc=s&amp;source=images&amp;cd=&amp;cad=rja&amp;uact=8&amp;ved=0ahUKEwjMgKeS-uLSAhVBUhQKHedQCz4QjRwIBw&amp;url=http://livelovelebanon.com/en/places-visit-cities/beirut&amp;psig=AFQjCNE5qAZhMsM1vADGeRaoayw8kRQTgw&amp;ust=1490026139899590" TargetMode="Externa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gif"/><Relationship Id="rId3" Type="http://schemas.openxmlformats.org/officeDocument/2006/relationships/image" Target="../media/image48.jpeg"/><Relationship Id="rId7" Type="http://schemas.openxmlformats.org/officeDocument/2006/relationships/hyperlink" Target="http://cliparting.com/free-train-clipart-6405/" TargetMode="External"/><Relationship Id="rId2" Type="http://schemas.openxmlformats.org/officeDocument/2006/relationships/hyperlink" Target="http://www.google.co.uk/url?sa=i&amp;rct=j&amp;q=&amp;esrc=s&amp;source=images&amp;cd=&amp;cad=rja&amp;uact=8&amp;ved=0ahUKEwjMgKeS-uLSAhVBUhQKHedQCz4QjRwIBw&amp;url=http://livelovelebanon.com/en/places-visit-cities/beirut&amp;psig=AFQjCNE5qAZhMsM1vADGeRaoayw8kRQTgw&amp;ust=1490026139899590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wmf"/><Relationship Id="rId5" Type="http://schemas.openxmlformats.org/officeDocument/2006/relationships/image" Target="../media/image53.wmf"/><Relationship Id="rId4" Type="http://schemas.openxmlformats.org/officeDocument/2006/relationships/image" Target="../media/image49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wmf"/><Relationship Id="rId2" Type="http://schemas.openxmlformats.org/officeDocument/2006/relationships/hyperlink" Target="http://www.google.co.uk/url?sa=i&amp;rct=j&amp;q=&amp;esrc=s&amp;source=images&amp;cd=&amp;cad=rja&amp;uact=8&amp;ved=0ahUKEwjMgKeS-uLSAhVBUhQKHedQCz4QjRwIBw&amp;url=http://livelovelebanon.com/en/places-visit-cities/beirut&amp;psig=AFQjCNE5qAZhMsM1vADGeRaoayw8kRQTgw&amp;ust=1490026139899590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hyperlink" Target="http://www.google.co.uk/url?sa=i&amp;rct=j&amp;q=&amp;esrc=s&amp;source=images&amp;cd=&amp;cad=rja&amp;uact=8&amp;ved=0ahUKEwjMgKeS-uLSAhVBUhQKHedQCz4QjRwIBw&amp;url=http://livelovelebanon.com/en/places-visit-cities/beirut&amp;psig=AFQjCNE5qAZhMsM1vADGeRaoayw8kRQTgw&amp;ust=1490026139899590" TargetMode="Externa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hyperlink" Target="http://www.google.co.uk/url?sa=i&amp;rct=j&amp;q=&amp;esrc=s&amp;source=images&amp;cd=&amp;cad=rja&amp;uact=8&amp;ved=0ahUKEwi1z8nK1urSAhUL2BoKHR0RBv8QjRwIBw&amp;url=http://www.123rf.com/clipart-vector/lebanese_food.html&amp;psig=AFQjCNHbmN_R7dhlyJdt1SYzCaTu5qQHKQ&amp;ust=1490291482199362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jpeg"/><Relationship Id="rId4" Type="http://schemas.openxmlformats.org/officeDocument/2006/relationships/hyperlink" Target="https://www.google.co.uk/url?sa=i&amp;rct=j&amp;q=&amp;esrc=s&amp;source=images&amp;cd=&amp;cad=rja&amp;uact=8&amp;ved=0ahUKEwjF2eyX1-rSAhXH2BoKHSdVA_QQjRwIBw&amp;url=https://www.pinterest.com/colbydonturner/adjective-menu-project/&amp;bvm=bv.150120842,d.d2s&amp;psig=AFQjCNGwUnhzpBaGYAlxjHT04nzBtCntFQ&amp;ust=1490291643447802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2" Type="http://schemas.openxmlformats.org/officeDocument/2006/relationships/hyperlink" Target="http://www.google.co.uk/url?sa=i&amp;rct=j&amp;q=&amp;esrc=s&amp;source=images&amp;cd=&amp;cad=rja&amp;uact=8&amp;ved=0ahUKEwi59pTu-eLSAhXEvRQKHdN-CdsQjRwIBw&amp;url=http://www.urartutravel.it/archivio/lebanon_symbols.html&amp;bvm=bv.149760088,d.d24&amp;psig=AFQjCNFLulDzFZe5S1aG7vPxV_IXL5Y7_A&amp;ust=1490026073755678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Caramel poster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2057400"/>
            <a:ext cx="3429000" cy="4566805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2743200" y="304800"/>
            <a:ext cx="394691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9600" b="1" dirty="0" smtClean="0"/>
              <a:t>سكر بنات</a:t>
            </a:r>
            <a:endParaRPr lang="en-GB" sz="9600" b="1" dirty="0"/>
          </a:p>
        </p:txBody>
      </p:sp>
      <p:sp>
        <p:nvSpPr>
          <p:cNvPr id="12" name="Rectangle 11"/>
          <p:cNvSpPr/>
          <p:nvPr/>
        </p:nvSpPr>
        <p:spPr>
          <a:xfrm>
            <a:off x="2362200" y="1371600"/>
            <a:ext cx="1676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i="1" dirty="0" smtClean="0">
                <a:solidFill>
                  <a:schemeClr val="accent6">
                    <a:lumMod val="50000"/>
                  </a:schemeClr>
                </a:solidFill>
              </a:rPr>
              <a:t>Caramel</a:t>
            </a:r>
            <a:endParaRPr lang="en-GB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3600" y="3758045"/>
            <a:ext cx="1625600" cy="585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 descr="Caramel poster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6394" y="386459"/>
            <a:ext cx="2398932" cy="3194942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685800" y="3429000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dirty="0" smtClean="0">
                <a:hlinkClick r:id="rId5" tooltip="Nadine Labaki"/>
              </a:rPr>
              <a:t>Nadine </a:t>
            </a:r>
            <a:r>
              <a:rPr lang="en-GB" sz="1600" dirty="0" err="1" smtClean="0">
                <a:hlinkClick r:id="rId5" tooltip="Nadine Labaki"/>
              </a:rPr>
              <a:t>Labaki</a:t>
            </a:r>
            <a:r>
              <a:rPr lang="en-GB" sz="1600" dirty="0" smtClean="0"/>
              <a:t> as </a:t>
            </a:r>
            <a:r>
              <a:rPr lang="en-GB" sz="1600" i="1" dirty="0" err="1" smtClean="0"/>
              <a:t>Layale</a:t>
            </a:r>
            <a:endParaRPr lang="en-GB" sz="1600" dirty="0" smtClean="0"/>
          </a:p>
          <a:p>
            <a:r>
              <a:rPr lang="en-GB" sz="1600" dirty="0" smtClean="0">
                <a:hlinkClick r:id="rId6" tooltip="Adel Karam (page does not exist)"/>
              </a:rPr>
              <a:t>Adel </a:t>
            </a:r>
            <a:r>
              <a:rPr lang="en-GB" sz="1600" dirty="0" err="1" smtClean="0">
                <a:hlinkClick r:id="rId6" tooltip="Adel Karam (page does not exist)"/>
              </a:rPr>
              <a:t>Karam</a:t>
            </a:r>
            <a:r>
              <a:rPr lang="en-GB" sz="1600" dirty="0" smtClean="0"/>
              <a:t> as </a:t>
            </a:r>
            <a:r>
              <a:rPr lang="en-GB" sz="1600" i="1" dirty="0" err="1" smtClean="0"/>
              <a:t>Youssef</a:t>
            </a:r>
            <a:r>
              <a:rPr lang="en-GB" sz="1600" dirty="0" smtClean="0"/>
              <a:t> (The policeman)</a:t>
            </a:r>
          </a:p>
          <a:p>
            <a:r>
              <a:rPr lang="en-GB" sz="1600" dirty="0" err="1" smtClean="0">
                <a:hlinkClick r:id="rId7" tooltip="Yasmine Al Masri"/>
              </a:rPr>
              <a:t>Yasmine</a:t>
            </a:r>
            <a:r>
              <a:rPr lang="en-GB" sz="1600" dirty="0" smtClean="0">
                <a:hlinkClick r:id="rId7" tooltip="Yasmine Al Masri"/>
              </a:rPr>
              <a:t> Al </a:t>
            </a:r>
            <a:r>
              <a:rPr lang="en-GB" sz="1600" dirty="0" err="1" smtClean="0">
                <a:hlinkClick r:id="rId7" tooltip="Yasmine Al Masri"/>
              </a:rPr>
              <a:t>Masri</a:t>
            </a:r>
            <a:r>
              <a:rPr lang="en-GB" sz="1600" dirty="0" smtClean="0"/>
              <a:t> as </a:t>
            </a:r>
            <a:r>
              <a:rPr lang="en-GB" sz="1600" i="1" dirty="0" err="1" smtClean="0"/>
              <a:t>Nisrine</a:t>
            </a:r>
            <a:endParaRPr lang="en-GB" sz="1600" dirty="0" smtClean="0"/>
          </a:p>
          <a:p>
            <a:r>
              <a:rPr lang="en-GB" sz="1600" dirty="0" smtClean="0"/>
              <a:t>Joanna </a:t>
            </a:r>
            <a:r>
              <a:rPr lang="en-GB" sz="1600" dirty="0" err="1" smtClean="0"/>
              <a:t>Moukarzel</a:t>
            </a:r>
            <a:r>
              <a:rPr lang="en-GB" sz="1600" dirty="0" smtClean="0"/>
              <a:t> as </a:t>
            </a:r>
            <a:r>
              <a:rPr lang="en-GB" sz="1600" i="1" dirty="0" err="1" smtClean="0"/>
              <a:t>Rima</a:t>
            </a:r>
            <a:endParaRPr lang="en-GB" sz="1600" dirty="0" smtClean="0"/>
          </a:p>
          <a:p>
            <a:r>
              <a:rPr lang="en-GB" sz="1600" dirty="0" err="1" smtClean="0">
                <a:hlinkClick r:id="rId8" tooltip="Gisèle Aouad (page does not exist)"/>
              </a:rPr>
              <a:t>Gisèle</a:t>
            </a:r>
            <a:r>
              <a:rPr lang="en-GB" sz="1600" dirty="0" smtClean="0">
                <a:hlinkClick r:id="rId8" tooltip="Gisèle Aouad (page does not exist)"/>
              </a:rPr>
              <a:t> </a:t>
            </a:r>
            <a:r>
              <a:rPr lang="en-GB" sz="1600" dirty="0" err="1" smtClean="0">
                <a:hlinkClick r:id="rId8" tooltip="Gisèle Aouad (page does not exist)"/>
              </a:rPr>
              <a:t>Aouad</a:t>
            </a:r>
            <a:r>
              <a:rPr lang="en-GB" sz="1600" dirty="0" smtClean="0"/>
              <a:t> as </a:t>
            </a:r>
            <a:r>
              <a:rPr lang="en-GB" sz="1600" i="1" dirty="0" smtClean="0"/>
              <a:t>Jamal</a:t>
            </a:r>
            <a:endParaRPr lang="en-GB" sz="1600" dirty="0" smtClean="0"/>
          </a:p>
          <a:p>
            <a:r>
              <a:rPr lang="en-GB" sz="1600" dirty="0" err="1" smtClean="0"/>
              <a:t>Sihame</a:t>
            </a:r>
            <a:r>
              <a:rPr lang="en-GB" sz="1600" dirty="0" smtClean="0"/>
              <a:t> Haddad as </a:t>
            </a:r>
            <a:r>
              <a:rPr lang="en-GB" sz="1600" i="1" dirty="0" smtClean="0"/>
              <a:t>Rose</a:t>
            </a:r>
            <a:endParaRPr lang="en-GB" sz="1600" dirty="0" smtClean="0"/>
          </a:p>
          <a:p>
            <a:r>
              <a:rPr lang="en-GB" sz="1600" dirty="0" smtClean="0"/>
              <a:t>Aziza </a:t>
            </a:r>
            <a:r>
              <a:rPr lang="en-GB" sz="1600" dirty="0" err="1" smtClean="0"/>
              <a:t>Semaan</a:t>
            </a:r>
            <a:r>
              <a:rPr lang="en-GB" sz="1600" dirty="0" smtClean="0"/>
              <a:t> as </a:t>
            </a:r>
            <a:r>
              <a:rPr lang="en-GB" sz="1600" i="1" dirty="0" err="1" smtClean="0"/>
              <a:t>Lili</a:t>
            </a:r>
            <a:r>
              <a:rPr lang="en-GB" sz="1600" dirty="0" smtClean="0"/>
              <a:t> (Rose's older sister)</a:t>
            </a:r>
          </a:p>
          <a:p>
            <a:r>
              <a:rPr lang="en-GB" sz="1600" dirty="0" err="1" smtClean="0">
                <a:hlinkClick r:id="rId9" tooltip="Fatmeh Safa (page does not exist)"/>
              </a:rPr>
              <a:t>Fatmeh</a:t>
            </a:r>
            <a:r>
              <a:rPr lang="en-GB" sz="1600" dirty="0" smtClean="0">
                <a:hlinkClick r:id="rId9" tooltip="Fatmeh Safa (page does not exist)"/>
              </a:rPr>
              <a:t> Safa</a:t>
            </a:r>
            <a:r>
              <a:rPr lang="en-GB" sz="1600" dirty="0" smtClean="0"/>
              <a:t> as </a:t>
            </a:r>
            <a:r>
              <a:rPr lang="en-GB" sz="1600" i="1" dirty="0" err="1" smtClean="0"/>
              <a:t>Siham</a:t>
            </a:r>
            <a:r>
              <a:rPr lang="en-GB" sz="1600" dirty="0" smtClean="0"/>
              <a:t> (mysterious lady with long hair to whom </a:t>
            </a:r>
            <a:r>
              <a:rPr lang="en-GB" sz="1600" dirty="0" err="1" smtClean="0"/>
              <a:t>Rima</a:t>
            </a:r>
            <a:r>
              <a:rPr lang="en-GB" sz="1600" dirty="0" smtClean="0"/>
              <a:t> gets attracted)</a:t>
            </a:r>
          </a:p>
          <a:p>
            <a:r>
              <a:rPr lang="en-GB" sz="1600" dirty="0" smtClean="0">
                <a:hlinkClick r:id="rId10" tooltip="Ismail Antar (page does not exist)"/>
              </a:rPr>
              <a:t>Ismail </a:t>
            </a:r>
            <a:r>
              <a:rPr lang="en-GB" sz="1600" dirty="0" err="1" smtClean="0">
                <a:hlinkClick r:id="rId10" tooltip="Ismail Antar (page does not exist)"/>
              </a:rPr>
              <a:t>Antar</a:t>
            </a:r>
            <a:r>
              <a:rPr lang="en-GB" sz="1600" dirty="0" smtClean="0"/>
              <a:t> as </a:t>
            </a:r>
            <a:r>
              <a:rPr lang="en-GB" sz="1600" i="1" dirty="0" err="1" smtClean="0"/>
              <a:t>Bassam</a:t>
            </a:r>
            <a:r>
              <a:rPr lang="en-GB" sz="1600" dirty="0" smtClean="0"/>
              <a:t> (</a:t>
            </a:r>
            <a:r>
              <a:rPr lang="en-GB" sz="1600" dirty="0" err="1" smtClean="0"/>
              <a:t>Nisrine's</a:t>
            </a:r>
            <a:r>
              <a:rPr lang="en-GB" sz="1600" dirty="0" smtClean="0"/>
              <a:t> fiancé)</a:t>
            </a:r>
          </a:p>
          <a:p>
            <a:r>
              <a:rPr lang="en-GB" sz="1600" dirty="0" err="1" smtClean="0">
                <a:hlinkClick r:id="rId11" tooltip="Fadia Stella (page does not exist)"/>
              </a:rPr>
              <a:t>Fadia</a:t>
            </a:r>
            <a:r>
              <a:rPr lang="en-GB" sz="1600" dirty="0" smtClean="0">
                <a:hlinkClick r:id="rId11" tooltip="Fadia Stella (page does not exist)"/>
              </a:rPr>
              <a:t> Stella</a:t>
            </a:r>
            <a:r>
              <a:rPr lang="en-GB" sz="1600" dirty="0" smtClean="0"/>
              <a:t> as </a:t>
            </a:r>
            <a:r>
              <a:rPr lang="en-GB" sz="1600" i="1" dirty="0" smtClean="0"/>
              <a:t>Christine</a:t>
            </a:r>
            <a:endParaRPr lang="en-GB" sz="1600" dirty="0" smtClean="0"/>
          </a:p>
          <a:p>
            <a:r>
              <a:rPr lang="en-GB" sz="1600" dirty="0" err="1" smtClean="0">
                <a:hlinkClick r:id="rId12" tooltip="Dimitri Staneofski (page does not exist)"/>
              </a:rPr>
              <a:t>Dimitri</a:t>
            </a:r>
            <a:r>
              <a:rPr lang="en-GB" sz="1600" dirty="0" smtClean="0">
                <a:hlinkClick r:id="rId12" tooltip="Dimitri Staneofski (page does not exist)"/>
              </a:rPr>
              <a:t> </a:t>
            </a:r>
            <a:r>
              <a:rPr lang="en-GB" sz="1600" dirty="0" err="1" smtClean="0">
                <a:hlinkClick r:id="rId12" tooltip="Dimitri Staneofski (page does not exist)"/>
              </a:rPr>
              <a:t>Staneofski</a:t>
            </a:r>
            <a:r>
              <a:rPr lang="en-GB" sz="1600" dirty="0" smtClean="0"/>
              <a:t> as </a:t>
            </a:r>
            <a:r>
              <a:rPr lang="en-GB" sz="1600" i="1" dirty="0" err="1" smtClean="0"/>
              <a:t>Charle</a:t>
            </a:r>
            <a:endParaRPr lang="en-GB" sz="1600" dirty="0"/>
          </a:p>
        </p:txBody>
      </p:sp>
      <p:sp>
        <p:nvSpPr>
          <p:cNvPr id="10" name="Rectangle 9"/>
          <p:cNvSpPr/>
          <p:nvPr/>
        </p:nvSpPr>
        <p:spPr>
          <a:xfrm>
            <a:off x="685800" y="2905780"/>
            <a:ext cx="9653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smtClean="0"/>
              <a:t>Cast</a:t>
            </a:r>
            <a:endParaRPr lang="en-GB" sz="2800" dirty="0"/>
          </a:p>
        </p:txBody>
      </p:sp>
      <p:sp>
        <p:nvSpPr>
          <p:cNvPr id="11" name="Rectangle 10"/>
          <p:cNvSpPr/>
          <p:nvPr/>
        </p:nvSpPr>
        <p:spPr>
          <a:xfrm>
            <a:off x="654855" y="329625"/>
            <a:ext cx="300274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200" b="1" dirty="0" smtClean="0"/>
              <a:t>سكر بنات</a:t>
            </a:r>
            <a:endParaRPr lang="en-GB" sz="7200" b="1" dirty="0"/>
          </a:p>
        </p:txBody>
      </p:sp>
      <p:sp>
        <p:nvSpPr>
          <p:cNvPr id="12" name="Rectangle 11"/>
          <p:cNvSpPr/>
          <p:nvPr/>
        </p:nvSpPr>
        <p:spPr>
          <a:xfrm>
            <a:off x="731055" y="1091625"/>
            <a:ext cx="1676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i="1" dirty="0" smtClean="0">
                <a:solidFill>
                  <a:schemeClr val="accent6">
                    <a:lumMod val="75000"/>
                  </a:schemeClr>
                </a:solidFill>
              </a:rPr>
              <a:t>Caramel</a:t>
            </a:r>
            <a:endParaRPr lang="en-GB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10200" y="4343400"/>
            <a:ext cx="3276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2400" dirty="0">
                <a:latin typeface="Comic Sans MS" panose="030F0702030302020204" pitchFamily="66" charset="0"/>
              </a:rPr>
              <a:t>نادين لبكي بدور </a:t>
            </a:r>
            <a:r>
              <a:rPr lang="ar-AE" sz="2400" b="1" dirty="0">
                <a:latin typeface="Comic Sans MS" panose="030F0702030302020204" pitchFamily="66" charset="0"/>
              </a:rPr>
              <a:t>ليال</a:t>
            </a:r>
            <a:r>
              <a:rPr lang="ar-AE" sz="2400" dirty="0"/>
              <a:t/>
            </a:r>
            <a:br>
              <a:rPr lang="ar-AE" sz="2400" dirty="0"/>
            </a:br>
            <a:r>
              <a:rPr lang="ar-AE" sz="2400" dirty="0">
                <a:latin typeface="Comic Sans MS" panose="030F0702030302020204" pitchFamily="66" charset="0"/>
              </a:rPr>
              <a:t>عادل كرم بدور </a:t>
            </a:r>
            <a:r>
              <a:rPr lang="ar-AE" sz="2400" b="1" dirty="0" smtClean="0">
                <a:latin typeface="Comic Sans MS" panose="030F0702030302020204" pitchFamily="66" charset="0"/>
              </a:rPr>
              <a:t>يوسف</a:t>
            </a:r>
            <a:r>
              <a:rPr lang="ar-AE" sz="2400" dirty="0"/>
              <a:t/>
            </a:r>
            <a:br>
              <a:rPr lang="ar-AE" sz="2400" dirty="0"/>
            </a:br>
            <a:r>
              <a:rPr lang="ar-AE" sz="2400" dirty="0">
                <a:latin typeface="Comic Sans MS" panose="030F0702030302020204" pitchFamily="66" charset="0"/>
              </a:rPr>
              <a:t>ياسمين المصري بدور </a:t>
            </a:r>
            <a:r>
              <a:rPr lang="ar-AE" sz="2400" b="1" dirty="0">
                <a:latin typeface="Comic Sans MS" panose="030F0702030302020204" pitchFamily="66" charset="0"/>
              </a:rPr>
              <a:t>نسرين</a:t>
            </a:r>
            <a:r>
              <a:rPr lang="ar-AE" sz="2400" dirty="0"/>
              <a:t/>
            </a:r>
            <a:br>
              <a:rPr lang="ar-AE" sz="2400" dirty="0"/>
            </a:br>
            <a:r>
              <a:rPr lang="ar-AE" sz="2400" dirty="0">
                <a:latin typeface="Comic Sans MS" panose="030F0702030302020204" pitchFamily="66" charset="0"/>
              </a:rPr>
              <a:t>جوانا مكرزل بدور </a:t>
            </a:r>
            <a:r>
              <a:rPr lang="ar-AE" sz="2400" b="1" dirty="0">
                <a:latin typeface="Comic Sans MS" panose="030F0702030302020204" pitchFamily="66" charset="0"/>
              </a:rPr>
              <a:t>ريما</a:t>
            </a:r>
            <a:r>
              <a:rPr lang="ar-AE" sz="2400" dirty="0">
                <a:latin typeface="Courier New" panose="02070309020205020404" pitchFamily="49" charset="0"/>
              </a:rPr>
              <a:t/>
            </a:r>
            <a:br>
              <a:rPr lang="ar-AE" sz="2400" dirty="0">
                <a:latin typeface="Courier New" panose="02070309020205020404" pitchFamily="49" charset="0"/>
              </a:rPr>
            </a:br>
            <a:r>
              <a:rPr lang="ar-AE" sz="2400" dirty="0">
                <a:latin typeface="Comic Sans MS" panose="030F0702030302020204" pitchFamily="66" charset="0"/>
              </a:rPr>
              <a:t>جيزيل عواد بدور </a:t>
            </a:r>
            <a:r>
              <a:rPr lang="ar-AE" sz="2400" b="1" dirty="0">
                <a:latin typeface="Comic Sans MS" panose="030F0702030302020204" pitchFamily="66" charset="0"/>
              </a:rPr>
              <a:t>جمال</a:t>
            </a:r>
            <a:r>
              <a:rPr lang="ar-AE" sz="2400" dirty="0">
                <a:latin typeface="Courier New" panose="02070309020205020404" pitchFamily="49" charset="0"/>
              </a:rPr>
              <a:t> </a:t>
            </a:r>
            <a:br>
              <a:rPr lang="ar-AE" sz="2400" dirty="0">
                <a:latin typeface="Courier New" panose="02070309020205020404" pitchFamily="49" charset="0"/>
              </a:rPr>
            </a:br>
            <a:r>
              <a:rPr lang="ar-AE" sz="2400" dirty="0">
                <a:latin typeface="Comic Sans MS" panose="030F0702030302020204" pitchFamily="66" charset="0"/>
              </a:rPr>
              <a:t>سهام حداد بدور </a:t>
            </a:r>
            <a:r>
              <a:rPr lang="ar-AE" sz="2400" b="1" dirty="0">
                <a:latin typeface="Comic Sans MS" panose="030F0702030302020204" pitchFamily="66" charset="0"/>
              </a:rPr>
              <a:t>روز</a:t>
            </a:r>
            <a:endParaRPr lang="en-US" sz="24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3"/>
          <p:cNvSpPr txBox="1">
            <a:spLocks noChangeArrowheads="1"/>
          </p:cNvSpPr>
          <p:nvPr/>
        </p:nvSpPr>
        <p:spPr bwMode="auto">
          <a:xfrm>
            <a:off x="152400" y="228600"/>
            <a:ext cx="8899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b="1" dirty="0" smtClean="0"/>
              <a:t>Higher</a:t>
            </a:r>
            <a:endParaRPr lang="en-GB" sz="2000" b="1" dirty="0"/>
          </a:p>
        </p:txBody>
      </p:sp>
      <p:pic>
        <p:nvPicPr>
          <p:cNvPr id="307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1524000"/>
            <a:ext cx="207168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04800" y="3505200"/>
            <a:ext cx="8458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i="1" dirty="0" smtClean="0"/>
              <a:t>Caramel</a:t>
            </a:r>
            <a:r>
              <a:rPr lang="en-GB" sz="2000" dirty="0" smtClean="0"/>
              <a:t> is a film about the intersecting lives of five Lebanese women. </a:t>
            </a:r>
            <a:r>
              <a:rPr lang="en-GB" sz="2000" dirty="0" err="1" smtClean="0"/>
              <a:t>Layale</a:t>
            </a:r>
            <a:r>
              <a:rPr lang="en-GB" sz="2000" dirty="0" smtClean="0"/>
              <a:t> (Nadine </a:t>
            </a:r>
            <a:r>
              <a:rPr lang="en-GB" sz="2000" dirty="0" err="1" smtClean="0"/>
              <a:t>Labaki</a:t>
            </a:r>
            <a:r>
              <a:rPr lang="en-GB" sz="2000" dirty="0" smtClean="0"/>
              <a:t>) works in a beauty salon in Beirut along with two other women, </a:t>
            </a:r>
            <a:r>
              <a:rPr lang="en-GB" sz="2000" dirty="0" err="1" smtClean="0"/>
              <a:t>Nisrine</a:t>
            </a:r>
            <a:r>
              <a:rPr lang="en-GB" sz="2000" dirty="0" smtClean="0"/>
              <a:t> and </a:t>
            </a:r>
            <a:r>
              <a:rPr lang="en-GB" sz="2000" dirty="0" err="1" smtClean="0"/>
              <a:t>Rima</a:t>
            </a:r>
            <a:r>
              <a:rPr lang="en-GB" sz="2000" dirty="0" smtClean="0"/>
              <a:t> Each one has a problem: </a:t>
            </a:r>
            <a:r>
              <a:rPr lang="en-GB" sz="2000" dirty="0" err="1" smtClean="0"/>
              <a:t>Layale</a:t>
            </a:r>
            <a:r>
              <a:rPr lang="en-GB" sz="2000" dirty="0" smtClean="0"/>
              <a:t> is stuck in a dead-end relationship with a married man; </a:t>
            </a:r>
            <a:r>
              <a:rPr lang="en-GB" sz="2000" dirty="0" err="1" smtClean="0"/>
              <a:t>Nisrine</a:t>
            </a:r>
            <a:r>
              <a:rPr lang="en-GB" sz="2000" dirty="0" smtClean="0"/>
              <a:t> is from a conservative family and set to be married; </a:t>
            </a:r>
            <a:r>
              <a:rPr lang="en-GB" sz="2000" dirty="0" err="1" smtClean="0"/>
              <a:t>Rima</a:t>
            </a:r>
            <a:r>
              <a:rPr lang="en-GB" sz="2000" dirty="0" smtClean="0"/>
              <a:t> is attracted to women; </a:t>
            </a:r>
            <a:r>
              <a:rPr lang="en-GB" sz="2000" dirty="0" err="1" smtClean="0"/>
              <a:t>Jamale</a:t>
            </a:r>
            <a:r>
              <a:rPr lang="en-GB" sz="2000" dirty="0" smtClean="0"/>
              <a:t> , a regular customer and wannabe actress, is worried about getting old; Rose, a </a:t>
            </a:r>
            <a:r>
              <a:rPr lang="en-GB" sz="2000" dirty="0" err="1" smtClean="0"/>
              <a:t>tailoress</a:t>
            </a:r>
            <a:r>
              <a:rPr lang="en-GB" sz="2000" dirty="0" smtClean="0"/>
              <a:t> with a shop next to the salon, is an old woman who had devoted her life to taking care of her mentally unbalanced elder sister </a:t>
            </a:r>
            <a:r>
              <a:rPr lang="en-GB" sz="2000" dirty="0" err="1" smtClean="0"/>
              <a:t>Lili</a:t>
            </a:r>
            <a:r>
              <a:rPr lang="en-GB" sz="2000" dirty="0" smtClean="0"/>
              <a:t>, but has found her first love. The film’s tale paints everyday people with everyday problems.</a:t>
            </a:r>
            <a:endParaRPr lang="en-GB" sz="2000" dirty="0"/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6858000" y="2038290"/>
            <a:ext cx="1104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b="1" dirty="0" smtClean="0">
                <a:solidFill>
                  <a:schemeClr val="accent6">
                    <a:lumMod val="50000"/>
                  </a:schemeClr>
                </a:solidFill>
              </a:rPr>
              <a:t>Synopsis</a:t>
            </a:r>
            <a:endParaRPr lang="en-GB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43600" y="0"/>
            <a:ext cx="258596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b="1" dirty="0" smtClean="0"/>
              <a:t>سكر بنات</a:t>
            </a:r>
            <a:endParaRPr lang="en-GB" sz="6000" b="1" dirty="0"/>
          </a:p>
        </p:txBody>
      </p:sp>
      <p:sp>
        <p:nvSpPr>
          <p:cNvPr id="8" name="Rectangle 7"/>
          <p:cNvSpPr/>
          <p:nvPr/>
        </p:nvSpPr>
        <p:spPr>
          <a:xfrm>
            <a:off x="5410200" y="558225"/>
            <a:ext cx="1676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i="1" dirty="0" smtClean="0">
                <a:solidFill>
                  <a:schemeClr val="accent6">
                    <a:lumMod val="50000"/>
                  </a:schemeClr>
                </a:solidFill>
              </a:rPr>
              <a:t>Caramel</a:t>
            </a:r>
            <a:endParaRPr lang="en-GB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0" y="2743200"/>
            <a:ext cx="72555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 smtClean="0"/>
              <a:t>ترجم موجز الفلم من اللغة الانجليزية إلى اللغة العربية</a:t>
            </a:r>
            <a:endParaRPr lang="en-GB" sz="32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80199"/>
            <a:ext cx="4191000" cy="234696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3"/>
          <p:cNvSpPr txBox="1">
            <a:spLocks noChangeArrowheads="1"/>
          </p:cNvSpPr>
          <p:nvPr/>
        </p:nvSpPr>
        <p:spPr bwMode="auto">
          <a:xfrm>
            <a:off x="152400" y="228600"/>
            <a:ext cx="140064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b="1" dirty="0" smtClean="0"/>
              <a:t>Foundation</a:t>
            </a:r>
            <a:endParaRPr lang="en-GB" sz="2000" b="1" dirty="0"/>
          </a:p>
        </p:txBody>
      </p:sp>
      <p:sp>
        <p:nvSpPr>
          <p:cNvPr id="5" name="Rectangle 4"/>
          <p:cNvSpPr/>
          <p:nvPr/>
        </p:nvSpPr>
        <p:spPr>
          <a:xfrm>
            <a:off x="304800" y="3886200"/>
            <a:ext cx="8458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i="1" dirty="0" smtClean="0"/>
              <a:t>Caramel</a:t>
            </a:r>
            <a:r>
              <a:rPr lang="en-GB" sz="2400" dirty="0" smtClean="0"/>
              <a:t> is a film about the lives of five Lebanese women. </a:t>
            </a:r>
            <a:r>
              <a:rPr lang="en-GB" sz="2400" dirty="0" err="1" smtClean="0"/>
              <a:t>Layale</a:t>
            </a:r>
            <a:r>
              <a:rPr lang="en-GB" sz="2400" dirty="0" smtClean="0"/>
              <a:t> (Nadine </a:t>
            </a:r>
            <a:r>
              <a:rPr lang="en-GB" sz="2400" dirty="0" err="1" smtClean="0"/>
              <a:t>Labaki</a:t>
            </a:r>
            <a:r>
              <a:rPr lang="en-GB" sz="2400" dirty="0" smtClean="0"/>
              <a:t>) works in a beauty salon in Beirut with two other women, </a:t>
            </a:r>
            <a:r>
              <a:rPr lang="en-GB" sz="2400" dirty="0" err="1" smtClean="0"/>
              <a:t>Nisrine</a:t>
            </a:r>
            <a:r>
              <a:rPr lang="en-GB" sz="2400" dirty="0" smtClean="0"/>
              <a:t> and </a:t>
            </a:r>
            <a:r>
              <a:rPr lang="en-GB" sz="2400" dirty="0" err="1" smtClean="0"/>
              <a:t>Rima</a:t>
            </a:r>
            <a:r>
              <a:rPr lang="en-GB" sz="2400" dirty="0" smtClean="0"/>
              <a:t>: </a:t>
            </a:r>
            <a:r>
              <a:rPr lang="en-GB" sz="2400" dirty="0" err="1" smtClean="0"/>
              <a:t>Layale</a:t>
            </a:r>
            <a:r>
              <a:rPr lang="en-GB" sz="2400" dirty="0" smtClean="0"/>
              <a:t> is looking for love; </a:t>
            </a:r>
            <a:r>
              <a:rPr lang="en-GB" sz="2400" dirty="0" err="1" smtClean="0"/>
              <a:t>Nisrine</a:t>
            </a:r>
            <a:r>
              <a:rPr lang="en-GB" sz="2400" dirty="0" smtClean="0"/>
              <a:t> is getting married; </a:t>
            </a:r>
            <a:r>
              <a:rPr lang="en-GB" sz="2400" dirty="0" err="1" smtClean="0"/>
              <a:t>Jamale</a:t>
            </a:r>
            <a:r>
              <a:rPr lang="en-GB" sz="2400" dirty="0" smtClean="0"/>
              <a:t> , is worried about getting old; Rose, is a </a:t>
            </a:r>
            <a:r>
              <a:rPr lang="en-GB" sz="2400" dirty="0" err="1" smtClean="0"/>
              <a:t>tailoress</a:t>
            </a:r>
            <a:r>
              <a:rPr lang="en-GB" sz="2400" dirty="0" smtClean="0"/>
              <a:t> with a shop next to the salon. </a:t>
            </a:r>
            <a:endParaRPr lang="en-GB" sz="2400" dirty="0"/>
          </a:p>
        </p:txBody>
      </p:sp>
      <p:sp>
        <p:nvSpPr>
          <p:cNvPr id="7" name="Rectangle 6"/>
          <p:cNvSpPr/>
          <p:nvPr/>
        </p:nvSpPr>
        <p:spPr>
          <a:xfrm>
            <a:off x="5943600" y="0"/>
            <a:ext cx="258596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b="1" dirty="0" smtClean="0"/>
              <a:t>سكر بنات</a:t>
            </a:r>
            <a:endParaRPr lang="en-GB" sz="6000" b="1" dirty="0"/>
          </a:p>
        </p:txBody>
      </p:sp>
      <p:sp>
        <p:nvSpPr>
          <p:cNvPr id="8" name="Rectangle 7"/>
          <p:cNvSpPr/>
          <p:nvPr/>
        </p:nvSpPr>
        <p:spPr>
          <a:xfrm>
            <a:off x="5410200" y="558225"/>
            <a:ext cx="1676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i="1" dirty="0" smtClean="0">
                <a:solidFill>
                  <a:schemeClr val="accent6">
                    <a:lumMod val="50000"/>
                  </a:schemeClr>
                </a:solidFill>
              </a:rPr>
              <a:t>Caramel</a:t>
            </a:r>
            <a:endParaRPr lang="en-GB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2057400"/>
            <a:ext cx="207168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6858000" y="2571690"/>
            <a:ext cx="1104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b="1" dirty="0" smtClean="0">
                <a:solidFill>
                  <a:schemeClr val="accent6">
                    <a:lumMod val="50000"/>
                  </a:schemeClr>
                </a:solidFill>
              </a:rPr>
              <a:t>Synopsis</a:t>
            </a:r>
            <a:endParaRPr lang="en-GB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200" y="3276600"/>
            <a:ext cx="72555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 smtClean="0"/>
              <a:t>ترجم موجز الفلم من اللغة الانجليزية إلى اللغة العربية</a:t>
            </a:r>
            <a:endParaRPr lang="en-GB" sz="3200" b="1" dirty="0"/>
          </a:p>
        </p:txBody>
      </p:sp>
      <p:pic>
        <p:nvPicPr>
          <p:cNvPr id="2050" name="Picture 2" descr="Related imag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1" y="762000"/>
            <a:ext cx="3810000" cy="2241176"/>
          </a:xfrm>
          <a:prstGeom prst="rect">
            <a:avLst/>
          </a:prstGeo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457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dirty="0"/>
              <a:t>While-watching activities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099029" y="0"/>
            <a:ext cx="50449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b="1" dirty="0" smtClean="0"/>
              <a:t>نشاطات أثناء مشاهدة الفلم</a:t>
            </a:r>
            <a:endParaRPr lang="en-GB" sz="4400" b="1" dirty="0"/>
          </a:p>
        </p:txBody>
      </p:sp>
      <p:sp>
        <p:nvSpPr>
          <p:cNvPr id="9" name="Rectangle 8"/>
          <p:cNvSpPr/>
          <p:nvPr/>
        </p:nvSpPr>
        <p:spPr>
          <a:xfrm>
            <a:off x="-228600" y="914400"/>
            <a:ext cx="9372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2400" dirty="0" smtClean="0"/>
              <a:t>اختر </a:t>
            </a:r>
            <a:r>
              <a:rPr lang="ar-AE" sz="2400" dirty="0"/>
              <a:t>الشخصية المفضلة</a:t>
            </a:r>
            <a:r>
              <a:rPr lang="ar-AE" sz="2400" dirty="0" smtClean="0"/>
              <a:t> في </a:t>
            </a:r>
            <a:r>
              <a:rPr lang="ar-AE" sz="2400" dirty="0"/>
              <a:t>الفيلم </a:t>
            </a:r>
            <a:r>
              <a:rPr lang="ar-AE" sz="2400" b="1" dirty="0"/>
              <a:t>و</a:t>
            </a:r>
            <a:r>
              <a:rPr lang="ar-AE" sz="2400" b="1" dirty="0" smtClean="0"/>
              <a:t>اكتب </a:t>
            </a:r>
            <a:r>
              <a:rPr lang="ar-AE" sz="2400" b="1" dirty="0"/>
              <a:t>وصفا لها</a:t>
            </a:r>
            <a:r>
              <a:rPr lang="ar-AE" sz="2400" b="1" dirty="0" smtClean="0"/>
              <a:t> </a:t>
            </a:r>
            <a:r>
              <a:rPr lang="ar-AE" sz="2400" dirty="0" smtClean="0"/>
              <a:t>مع </a:t>
            </a:r>
            <a:r>
              <a:rPr lang="ar-AE" sz="2400" b="1" dirty="0"/>
              <a:t>أسباب </a:t>
            </a:r>
            <a:r>
              <a:rPr lang="ar-AE" sz="2400" b="1" dirty="0" smtClean="0"/>
              <a:t>اختيار</a:t>
            </a:r>
            <a:r>
              <a:rPr lang="ar-AE" sz="2400" b="1" dirty="0"/>
              <a:t>ك</a:t>
            </a:r>
            <a:r>
              <a:rPr lang="ar-AE" sz="2400" b="1" dirty="0" smtClean="0"/>
              <a:t> لها</a:t>
            </a:r>
            <a:endParaRPr lang="en-GB" sz="24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4" r="21246"/>
          <a:stretch/>
        </p:blipFill>
        <p:spPr>
          <a:xfrm>
            <a:off x="2339185" y="1766590"/>
            <a:ext cx="1600201" cy="130886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0"/>
          <a:stretch/>
        </p:blipFill>
        <p:spPr>
          <a:xfrm>
            <a:off x="1219199" y="4906701"/>
            <a:ext cx="2133601" cy="17353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1"/>
          <a:stretch/>
        </p:blipFill>
        <p:spPr>
          <a:xfrm>
            <a:off x="4670193" y="2037586"/>
            <a:ext cx="1958355" cy="174357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4656465"/>
            <a:ext cx="1485310" cy="148531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766590"/>
            <a:ext cx="1272387" cy="169651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32" r="38063"/>
          <a:stretch/>
        </p:blipFill>
        <p:spPr>
          <a:xfrm>
            <a:off x="571499" y="1573066"/>
            <a:ext cx="1295400" cy="267261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83" r="9524"/>
          <a:stretch/>
        </p:blipFill>
        <p:spPr>
          <a:xfrm>
            <a:off x="2675982" y="3232993"/>
            <a:ext cx="1263404" cy="140471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48" r="2239"/>
          <a:stretch/>
        </p:blipFill>
        <p:spPr>
          <a:xfrm>
            <a:off x="6853559" y="3853631"/>
            <a:ext cx="1581628" cy="2720402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62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457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dirty="0"/>
              <a:t>While-watching activities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099029" y="0"/>
            <a:ext cx="50449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b="1" dirty="0" smtClean="0"/>
              <a:t>نشاطات أثناء مشاهدة الفلم</a:t>
            </a:r>
            <a:endParaRPr lang="en-GB" sz="4400" b="1" dirty="0"/>
          </a:p>
        </p:txBody>
      </p:sp>
      <p:sp>
        <p:nvSpPr>
          <p:cNvPr id="9" name="Rectangle 8"/>
          <p:cNvSpPr/>
          <p:nvPr/>
        </p:nvSpPr>
        <p:spPr>
          <a:xfrm>
            <a:off x="-228600" y="914400"/>
            <a:ext cx="9372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2400" smtClean="0"/>
              <a:t>اختر </a:t>
            </a:r>
            <a:r>
              <a:rPr lang="ar-AE" sz="2400"/>
              <a:t>الشخصية المفضلة</a:t>
            </a:r>
            <a:r>
              <a:rPr lang="ar-AE" sz="2400" smtClean="0"/>
              <a:t> في </a:t>
            </a:r>
            <a:r>
              <a:rPr lang="ar-AE" sz="2400"/>
              <a:t>الفيلم </a:t>
            </a:r>
            <a:r>
              <a:rPr lang="ar-AE" sz="2400" b="1"/>
              <a:t>و</a:t>
            </a:r>
            <a:r>
              <a:rPr lang="ar-AE" sz="2400" b="1" smtClean="0"/>
              <a:t>اكتب </a:t>
            </a:r>
            <a:r>
              <a:rPr lang="ar-AE" sz="2400" b="1"/>
              <a:t>وصفا لها</a:t>
            </a:r>
            <a:r>
              <a:rPr lang="ar-AE" sz="2400" b="1" smtClean="0"/>
              <a:t> </a:t>
            </a:r>
            <a:r>
              <a:rPr lang="ar-AE" sz="2400" smtClean="0"/>
              <a:t>مع </a:t>
            </a:r>
            <a:r>
              <a:rPr lang="ar-AE" sz="2400" b="1"/>
              <a:t>أسباب </a:t>
            </a:r>
            <a:r>
              <a:rPr lang="ar-AE" sz="2400" b="1" smtClean="0"/>
              <a:t>اختيار</a:t>
            </a:r>
            <a:r>
              <a:rPr lang="ar-AE" sz="2400" b="1"/>
              <a:t>ك</a:t>
            </a:r>
            <a:r>
              <a:rPr lang="ar-AE" sz="2400" b="1" smtClean="0"/>
              <a:t> لها</a:t>
            </a:r>
            <a:endParaRPr lang="en-GB" sz="2400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0"/>
          <a:stretch/>
        </p:blipFill>
        <p:spPr>
          <a:xfrm>
            <a:off x="590884" y="1401037"/>
            <a:ext cx="900671" cy="73256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350" y="5791200"/>
            <a:ext cx="723310" cy="72331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48" r="2239"/>
          <a:stretch/>
        </p:blipFill>
        <p:spPr>
          <a:xfrm>
            <a:off x="7772400" y="1766590"/>
            <a:ext cx="990600" cy="1703833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7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457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dirty="0"/>
              <a:t>While-watching activities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099029" y="0"/>
            <a:ext cx="50449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b="1" dirty="0" smtClean="0"/>
              <a:t>نشاطات أثناء مشاهدة الفلم</a:t>
            </a:r>
            <a:endParaRPr lang="en-GB" sz="4400" b="1" dirty="0"/>
          </a:p>
        </p:txBody>
      </p:sp>
      <p:sp>
        <p:nvSpPr>
          <p:cNvPr id="9" name="Rectangle 8"/>
          <p:cNvSpPr/>
          <p:nvPr/>
        </p:nvSpPr>
        <p:spPr>
          <a:xfrm>
            <a:off x="6019800" y="914400"/>
            <a:ext cx="312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2400" dirty="0"/>
              <a:t>قارن بين </a:t>
            </a:r>
            <a:r>
              <a:rPr lang="ar-AE" sz="2400" dirty="0" smtClean="0"/>
              <a:t>هتين الشخصتين</a:t>
            </a:r>
            <a:endParaRPr lang="en-GB" sz="2400" dirty="0"/>
          </a:p>
        </p:txBody>
      </p:sp>
      <p:pic>
        <p:nvPicPr>
          <p:cNvPr id="7" name="Picture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32" r="38063"/>
          <a:stretch/>
        </p:blipFill>
        <p:spPr>
          <a:xfrm>
            <a:off x="5353050" y="2667000"/>
            <a:ext cx="1504950" cy="2974776"/>
          </a:xfrm>
          <a:prstGeom prst="rect">
            <a:avLst/>
          </a:prstGeom>
        </p:spPr>
      </p:pic>
      <p:pic>
        <p:nvPicPr>
          <p:cNvPr id="11" name="irc_mi" descr="Image result for layal caramel film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3508176"/>
            <a:ext cx="28194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11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457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dirty="0"/>
              <a:t>While-watching activities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099029" y="0"/>
            <a:ext cx="50449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b="1" dirty="0" smtClean="0"/>
              <a:t>نشاطات أثناء مشاهدة الفلم</a:t>
            </a:r>
            <a:endParaRPr lang="en-GB" sz="4400" b="1" dirty="0"/>
          </a:p>
        </p:txBody>
      </p:sp>
      <p:sp>
        <p:nvSpPr>
          <p:cNvPr id="9" name="Rectangle 8"/>
          <p:cNvSpPr/>
          <p:nvPr/>
        </p:nvSpPr>
        <p:spPr>
          <a:xfrm>
            <a:off x="-228600" y="914400"/>
            <a:ext cx="9372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2400"/>
              <a:t>قارن بين هذين </a:t>
            </a:r>
            <a:r>
              <a:rPr lang="ar-AE" sz="2400" smtClean="0"/>
              <a:t>الشخصتين</a:t>
            </a:r>
            <a:endParaRPr lang="en-GB" sz="2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67"/>
          <a:stretch/>
        </p:blipFill>
        <p:spPr>
          <a:xfrm>
            <a:off x="8077200" y="1746537"/>
            <a:ext cx="712752" cy="11139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486400"/>
            <a:ext cx="883975" cy="883975"/>
          </a:xfrm>
          <a:prstGeom prst="rect">
            <a:avLst/>
          </a:prstGeom>
        </p:spPr>
      </p:pic>
      <p:sp>
        <p:nvSpPr>
          <p:cNvPr id="2" name="AutoShape 2"/>
          <p:cNvSpPr>
            <a:spLocks noChangeArrowheads="1"/>
          </p:cNvSpPr>
          <p:nvPr/>
        </p:nvSpPr>
        <p:spPr bwMode="auto">
          <a:xfrm>
            <a:off x="4012388" y="5406762"/>
            <a:ext cx="4402138" cy="96361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ar-SA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لكن - أيضا - غير أن - كذلك - هي</a:t>
            </a:r>
            <a:endParaRPr kumimoji="0" lang="en-US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ar-SA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بالرغم من ذلك - أمّا - بالاضافة إلى ذلك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77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457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dirty="0"/>
              <a:t>While-watching activities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099029" y="0"/>
            <a:ext cx="50449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b="1" dirty="0" smtClean="0"/>
              <a:t>نشاطات أثناء مشاهدة الفلم</a:t>
            </a:r>
            <a:endParaRPr lang="en-GB" sz="4400" b="1" dirty="0"/>
          </a:p>
        </p:txBody>
      </p:sp>
      <p:sp>
        <p:nvSpPr>
          <p:cNvPr id="9" name="Rectangle 8"/>
          <p:cNvSpPr/>
          <p:nvPr/>
        </p:nvSpPr>
        <p:spPr>
          <a:xfrm>
            <a:off x="-228600" y="914400"/>
            <a:ext cx="9372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2400"/>
              <a:t>قارن بين هذين </a:t>
            </a:r>
            <a:r>
              <a:rPr lang="ar-AE" sz="2400" smtClean="0"/>
              <a:t>الشخصتين</a:t>
            </a:r>
            <a:endParaRPr lang="en-GB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4" r="21246"/>
          <a:stretch/>
        </p:blipFill>
        <p:spPr>
          <a:xfrm>
            <a:off x="4419600" y="2209800"/>
            <a:ext cx="2777731" cy="22720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0"/>
          <a:stretch/>
        </p:blipFill>
        <p:spPr>
          <a:xfrm>
            <a:off x="914400" y="2286000"/>
            <a:ext cx="2699705" cy="219581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92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457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dirty="0"/>
              <a:t>While-watching activities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099029" y="0"/>
            <a:ext cx="50449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b="1" dirty="0" smtClean="0"/>
              <a:t>نشاطات أثناء مشاهدة الفلم</a:t>
            </a:r>
            <a:endParaRPr lang="en-GB" sz="4400" b="1" dirty="0"/>
          </a:p>
        </p:txBody>
      </p:sp>
      <p:sp>
        <p:nvSpPr>
          <p:cNvPr id="9" name="Rectangle 8"/>
          <p:cNvSpPr/>
          <p:nvPr/>
        </p:nvSpPr>
        <p:spPr>
          <a:xfrm>
            <a:off x="-228600" y="914400"/>
            <a:ext cx="9372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2400"/>
              <a:t>قارن بين هذين </a:t>
            </a:r>
            <a:r>
              <a:rPr lang="ar-AE" sz="2400" smtClean="0"/>
              <a:t>الشخصتين</a:t>
            </a:r>
            <a:endParaRPr lang="en-GB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4" r="21246"/>
          <a:stretch/>
        </p:blipFill>
        <p:spPr>
          <a:xfrm>
            <a:off x="234286" y="5745952"/>
            <a:ext cx="990600" cy="8102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0"/>
          <a:stretch/>
        </p:blipFill>
        <p:spPr>
          <a:xfrm>
            <a:off x="7467599" y="1521024"/>
            <a:ext cx="990601" cy="805707"/>
          </a:xfrm>
          <a:prstGeom prst="rect">
            <a:avLst/>
          </a:prstGeom>
        </p:spPr>
      </p:pic>
      <p:sp>
        <p:nvSpPr>
          <p:cNvPr id="11" name="AutoShape 2"/>
          <p:cNvSpPr>
            <a:spLocks noChangeArrowheads="1"/>
          </p:cNvSpPr>
          <p:nvPr/>
        </p:nvSpPr>
        <p:spPr bwMode="auto">
          <a:xfrm>
            <a:off x="4012388" y="5406762"/>
            <a:ext cx="4402138" cy="96361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ar-SA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لكن - أيضا - غير أن - كذلك - هي</a:t>
            </a:r>
            <a:endParaRPr kumimoji="0" lang="en-US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ar-SA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بالرغم من ذلك - أمّا - بالاضافة إلى ذلك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1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457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dirty="0"/>
              <a:t>While-watching activities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099029" y="0"/>
            <a:ext cx="50449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b="1" dirty="0" smtClean="0"/>
              <a:t>نشاطات أثناء مشاهدة الفلم</a:t>
            </a:r>
            <a:endParaRPr lang="en-GB" sz="4400" b="1" dirty="0"/>
          </a:p>
        </p:txBody>
      </p:sp>
      <p:sp>
        <p:nvSpPr>
          <p:cNvPr id="9" name="Rectangle 8"/>
          <p:cNvSpPr/>
          <p:nvPr/>
        </p:nvSpPr>
        <p:spPr>
          <a:xfrm>
            <a:off x="4876800" y="791436"/>
            <a:ext cx="403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sz="2400" smtClean="0"/>
              <a:t>-أعطي </a:t>
            </a:r>
            <a:r>
              <a:rPr lang="ar-AE" sz="2400"/>
              <a:t>عنوانا للمشاهد التالية من الفيلم</a:t>
            </a:r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49" y="4216556"/>
            <a:ext cx="2637234" cy="17581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04" y="1371601"/>
            <a:ext cx="2674427" cy="17881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8" r="2661"/>
          <a:stretch/>
        </p:blipFill>
        <p:spPr>
          <a:xfrm>
            <a:off x="3055427" y="1400379"/>
            <a:ext cx="2883376" cy="17616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" r="6350"/>
          <a:stretch/>
        </p:blipFill>
        <p:spPr>
          <a:xfrm>
            <a:off x="3055427" y="4191000"/>
            <a:ext cx="2813050" cy="1758156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3055428" y="3209387"/>
            <a:ext cx="2883376" cy="457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147603" y="3212799"/>
            <a:ext cx="2674427" cy="457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3043204" y="6019800"/>
            <a:ext cx="2825273" cy="457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151015" y="6019781"/>
            <a:ext cx="2674427" cy="457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6155472" y="3200400"/>
            <a:ext cx="2836128" cy="457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6095999" y="6019800"/>
            <a:ext cx="2836129" cy="457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irc_mi" descr="Image result for caramel film">
            <a:hlinkClick r:id="rId6"/>
          </p:cNvPr>
          <p:cNvPicPr/>
          <p:nvPr/>
        </p:nvPicPr>
        <p:blipFill>
          <a:blip r:embed="rId7" cstate="print"/>
          <a:srcRect l="9028" t="17647" r="11250"/>
          <a:stretch>
            <a:fillRect/>
          </a:stretch>
        </p:blipFill>
        <p:spPr bwMode="auto">
          <a:xfrm>
            <a:off x="6155471" y="1400379"/>
            <a:ext cx="2759928" cy="1809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irc_mi" descr="Image result for caramel film">
            <a:hlinkClick r:id="rId8"/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36720" y="4191000"/>
            <a:ext cx="2778679" cy="1828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511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457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dirty="0"/>
              <a:t>While-watching activities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099029" y="0"/>
            <a:ext cx="50449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b="1" dirty="0" smtClean="0"/>
              <a:t>نشاطات أثناء مشاهدة الفلم</a:t>
            </a:r>
            <a:endParaRPr lang="en-GB" sz="4400" b="1" dirty="0"/>
          </a:p>
        </p:txBody>
      </p:sp>
      <p:sp>
        <p:nvSpPr>
          <p:cNvPr id="9" name="Rectangle 8"/>
          <p:cNvSpPr/>
          <p:nvPr/>
        </p:nvSpPr>
        <p:spPr>
          <a:xfrm>
            <a:off x="-228600" y="685800"/>
            <a:ext cx="9372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sz="2400" dirty="0"/>
              <a:t>-أعطي هذه الصور أسماء أو </a:t>
            </a:r>
            <a:r>
              <a:rPr lang="ar-SA" sz="2400" dirty="0" smtClean="0"/>
              <a:t>عناوين </a:t>
            </a:r>
          </a:p>
          <a:p>
            <a:pPr algn="r"/>
            <a:r>
              <a:rPr lang="ar-SA" sz="2400" dirty="0" smtClean="0"/>
              <a:t>-هذه الصور أخذت من الفلم, حاول أن تضعها بالترتيب المشهدي حسب تسلسل أحداث الفلم.</a:t>
            </a:r>
            <a:endParaRPr lang="en-US" sz="2400" dirty="0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620392"/>
              </p:ext>
            </p:extLst>
          </p:nvPr>
        </p:nvGraphicFramePr>
        <p:xfrm>
          <a:off x="304800" y="1613574"/>
          <a:ext cx="8610600" cy="48093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70200"/>
                <a:gridCol w="2870200"/>
                <a:gridCol w="1435100"/>
                <a:gridCol w="1435100"/>
              </a:tblGrid>
              <a:tr h="457619">
                <a:tc gridSpan="3">
                  <a:txBody>
                    <a:bodyPr/>
                    <a:lstStyle/>
                    <a:p>
                      <a:pPr algn="r"/>
                      <a:endParaRPr lang="en-US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AE" sz="2400" b="1" kern="12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الاجابة</a:t>
                      </a:r>
                      <a:endParaRPr lang="en-US" sz="2400" b="1"/>
                    </a:p>
                  </a:txBody>
                  <a:tcPr/>
                </a:tc>
              </a:tr>
              <a:tr h="166260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712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5482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l="9583" t="30000" r="50386" b="29259"/>
          <a:stretch/>
        </p:blipFill>
        <p:spPr bwMode="auto">
          <a:xfrm>
            <a:off x="457200" y="2182544"/>
            <a:ext cx="2486978" cy="1423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 rotWithShape="1">
          <a:blip r:embed="rId3" cstate="print"/>
          <a:srcRect l="13435" t="29259" r="50955" b="30000"/>
          <a:stretch/>
        </p:blipFill>
        <p:spPr bwMode="auto">
          <a:xfrm>
            <a:off x="3499184" y="4251756"/>
            <a:ext cx="2402006" cy="154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5"/>
          <a:stretch/>
        </p:blipFill>
        <p:spPr>
          <a:xfrm>
            <a:off x="6324600" y="4267200"/>
            <a:ext cx="2326986" cy="1492509"/>
          </a:xfrm>
          <a:prstGeom prst="rect">
            <a:avLst/>
          </a:prstGeom>
        </p:spPr>
      </p:pic>
      <p:pic>
        <p:nvPicPr>
          <p:cNvPr id="16" name="Picture 2" descr="Image result for characters of caramel film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 cstate="print"/>
          <a:srcRect r="13318"/>
          <a:stretch/>
        </p:blipFill>
        <p:spPr bwMode="auto">
          <a:xfrm>
            <a:off x="6387314" y="2186555"/>
            <a:ext cx="2264272" cy="1472315"/>
          </a:xfrm>
          <a:prstGeom prst="rect">
            <a:avLst/>
          </a:prstGeom>
          <a:noFill/>
        </p:spPr>
      </p:pic>
      <p:sp>
        <p:nvSpPr>
          <p:cNvPr id="18" name="Oval 17"/>
          <p:cNvSpPr/>
          <p:nvPr/>
        </p:nvSpPr>
        <p:spPr>
          <a:xfrm>
            <a:off x="304800" y="2145925"/>
            <a:ext cx="449314" cy="3320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chemeClr val="tx1"/>
                </a:solidFill>
              </a:rPr>
              <a:t>A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3184439" y="2182544"/>
            <a:ext cx="449314" cy="3320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chemeClr val="tx1"/>
                </a:solidFill>
              </a:rPr>
              <a:t>B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6099943" y="2182544"/>
            <a:ext cx="449314" cy="3320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chemeClr val="tx1"/>
                </a:solidFill>
              </a:rPr>
              <a:t>C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3184439" y="4214620"/>
            <a:ext cx="449314" cy="3320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chemeClr val="tx1"/>
                </a:solidFill>
              </a:rPr>
              <a:t>E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6099943" y="4214620"/>
            <a:ext cx="449314" cy="3320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chemeClr val="tx1"/>
                </a:solidFill>
              </a:rPr>
              <a:t>F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6621514" y="1662181"/>
            <a:ext cx="449314" cy="3320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chemeClr val="tx1"/>
                </a:solidFill>
              </a:rPr>
              <a:t>B</a:t>
            </a:r>
            <a:endParaRPr lang="en-US" b="1">
              <a:solidFill>
                <a:schemeClr val="tx1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845" y="2209800"/>
            <a:ext cx="2148283" cy="1381039"/>
          </a:xfrm>
          <a:prstGeom prst="rect">
            <a:avLst/>
          </a:prstGeom>
        </p:spPr>
      </p:pic>
      <p:pic>
        <p:nvPicPr>
          <p:cNvPr id="26" name="irc_mi" descr="Image result for caramel film">
            <a:hlinkClick r:id="rId8"/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" y="4267200"/>
            <a:ext cx="2618574" cy="1562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Oval 26"/>
          <p:cNvSpPr/>
          <p:nvPr/>
        </p:nvSpPr>
        <p:spPr>
          <a:xfrm>
            <a:off x="304800" y="4178001"/>
            <a:ext cx="449314" cy="3320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chemeClr val="tx1"/>
                </a:solidFill>
              </a:rPr>
              <a:t>D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457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dirty="0"/>
              <a:t>While-watching activities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099029" y="0"/>
            <a:ext cx="50449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b="1" dirty="0" smtClean="0"/>
              <a:t>نشاطات أثناء مشاهدة الفلم</a:t>
            </a:r>
            <a:endParaRPr lang="en-GB" sz="4400" b="1" dirty="0"/>
          </a:p>
        </p:txBody>
      </p:sp>
      <p:sp>
        <p:nvSpPr>
          <p:cNvPr id="9" name="Rectangle 8"/>
          <p:cNvSpPr/>
          <p:nvPr/>
        </p:nvSpPr>
        <p:spPr>
          <a:xfrm>
            <a:off x="1600200" y="939225"/>
            <a:ext cx="7467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3200" dirty="0">
                <a:solidFill>
                  <a:srgbClr val="000000"/>
                </a:solidFill>
              </a:rPr>
              <a:t>أكتب</a:t>
            </a:r>
            <a:r>
              <a:rPr lang="ar-AE" sz="3200" dirty="0" smtClean="0"/>
              <a:t> </a:t>
            </a:r>
            <a:r>
              <a:rPr lang="ar-AE" sz="3200" dirty="0"/>
              <a:t>فقرة </a:t>
            </a:r>
            <a:r>
              <a:rPr lang="ar-AE" sz="3200" dirty="0" smtClean="0"/>
              <a:t>قصيرة تصف فيها أحداث </a:t>
            </a:r>
            <a:r>
              <a:rPr lang="ar-AE" sz="3200" dirty="0"/>
              <a:t>المشهد التالي</a:t>
            </a:r>
            <a:endParaRPr lang="en-GB" sz="32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29879"/>
            <a:ext cx="4068491" cy="3736231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11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457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dirty="0"/>
              <a:t>While-watching activities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099029" y="0"/>
            <a:ext cx="50449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b="1" dirty="0" smtClean="0"/>
              <a:t>نشاطات أثناء مشاهدة الفلم</a:t>
            </a:r>
            <a:endParaRPr lang="en-GB" sz="4400" b="1" dirty="0"/>
          </a:p>
        </p:txBody>
      </p:sp>
      <p:sp>
        <p:nvSpPr>
          <p:cNvPr id="9" name="Rectangle 8"/>
          <p:cNvSpPr/>
          <p:nvPr/>
        </p:nvSpPr>
        <p:spPr>
          <a:xfrm>
            <a:off x="1600200" y="939225"/>
            <a:ext cx="7467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3200" dirty="0">
                <a:solidFill>
                  <a:srgbClr val="000000"/>
                </a:solidFill>
              </a:rPr>
              <a:t>أكتب</a:t>
            </a:r>
            <a:r>
              <a:rPr lang="ar-AE" sz="3200" dirty="0" smtClean="0"/>
              <a:t> </a:t>
            </a:r>
            <a:r>
              <a:rPr lang="ar-AE" sz="3200" dirty="0"/>
              <a:t>فقرة </a:t>
            </a:r>
            <a:r>
              <a:rPr lang="ar-AE" sz="3200" dirty="0" smtClean="0"/>
              <a:t>قصيرة تصف فيها أحداث </a:t>
            </a:r>
            <a:r>
              <a:rPr lang="ar-AE" sz="3200" dirty="0"/>
              <a:t>المشهد التالي</a:t>
            </a:r>
            <a:endParaRPr lang="en-GB" sz="3200" dirty="0"/>
          </a:p>
        </p:txBody>
      </p:sp>
      <p:pic>
        <p:nvPicPr>
          <p:cNvPr id="7" name="irc_mi" descr="Image result for caramel film">
            <a:hlinkClick r:id="rId2"/>
          </p:cNvPr>
          <p:cNvPicPr/>
          <p:nvPr/>
        </p:nvPicPr>
        <p:blipFill>
          <a:blip r:embed="rId3" cstate="print"/>
          <a:srcRect b="7921"/>
          <a:stretch>
            <a:fillRect/>
          </a:stretch>
        </p:blipFill>
        <p:spPr bwMode="auto">
          <a:xfrm>
            <a:off x="3276600" y="2590800"/>
            <a:ext cx="52578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0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457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dirty="0"/>
              <a:t>While-watching activities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099029" y="0"/>
            <a:ext cx="50449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b="1" dirty="0" smtClean="0"/>
              <a:t>نشاطات أثناء مشاهدة الفلم</a:t>
            </a:r>
            <a:endParaRPr lang="en-GB" sz="4400" b="1" dirty="0"/>
          </a:p>
        </p:txBody>
      </p:sp>
      <p:sp>
        <p:nvSpPr>
          <p:cNvPr id="9" name="Rectangle 8"/>
          <p:cNvSpPr/>
          <p:nvPr/>
        </p:nvSpPr>
        <p:spPr>
          <a:xfrm>
            <a:off x="1600200" y="939225"/>
            <a:ext cx="7467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3200" dirty="0">
                <a:solidFill>
                  <a:srgbClr val="000000"/>
                </a:solidFill>
              </a:rPr>
              <a:t>أكتب</a:t>
            </a:r>
            <a:r>
              <a:rPr lang="ar-AE" sz="3200" dirty="0" smtClean="0"/>
              <a:t> </a:t>
            </a:r>
            <a:r>
              <a:rPr lang="ar-AE" sz="3200" dirty="0"/>
              <a:t>فقرة </a:t>
            </a:r>
            <a:r>
              <a:rPr lang="ar-AE" sz="3200" dirty="0" smtClean="0"/>
              <a:t>قصيرة تصف فيها أحداث </a:t>
            </a:r>
            <a:r>
              <a:rPr lang="ar-AE" sz="3200" dirty="0"/>
              <a:t>المشهد التالي</a:t>
            </a:r>
            <a:endParaRPr lang="en-GB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799" y="1939350"/>
            <a:ext cx="4634775" cy="308985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48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457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dirty="0"/>
              <a:t>While-watching activities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099029" y="0"/>
            <a:ext cx="50449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b="1" dirty="0" smtClean="0"/>
              <a:t>نشاطات أثناء مشاهدة الفلم</a:t>
            </a:r>
            <a:endParaRPr lang="en-GB" sz="4400" b="1" dirty="0"/>
          </a:p>
        </p:txBody>
      </p:sp>
      <p:sp>
        <p:nvSpPr>
          <p:cNvPr id="9" name="Rectangle 8"/>
          <p:cNvSpPr/>
          <p:nvPr/>
        </p:nvSpPr>
        <p:spPr>
          <a:xfrm>
            <a:off x="1600200" y="939225"/>
            <a:ext cx="7467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3200" dirty="0">
                <a:solidFill>
                  <a:srgbClr val="000000"/>
                </a:solidFill>
              </a:rPr>
              <a:t>أكتب</a:t>
            </a:r>
            <a:r>
              <a:rPr lang="ar-AE" sz="3200" dirty="0" smtClean="0"/>
              <a:t> </a:t>
            </a:r>
            <a:r>
              <a:rPr lang="ar-AE" sz="3200" dirty="0"/>
              <a:t>فقرة </a:t>
            </a:r>
            <a:r>
              <a:rPr lang="ar-AE" sz="3200" dirty="0" smtClean="0"/>
              <a:t>قصيرة تصف فيها أحداث </a:t>
            </a:r>
            <a:r>
              <a:rPr lang="ar-AE" sz="3200" dirty="0"/>
              <a:t>المشهد التالي</a:t>
            </a:r>
            <a:endParaRPr lang="en-GB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11628" t="30371" r="51919" b="33333"/>
          <a:stretch/>
        </p:blipFill>
        <p:spPr bwMode="auto">
          <a:xfrm>
            <a:off x="1790700" y="1939350"/>
            <a:ext cx="5562600" cy="3184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22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457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dirty="0"/>
              <a:t>While-watching activities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099029" y="0"/>
            <a:ext cx="50449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b="1" dirty="0" smtClean="0"/>
              <a:t>نشاطات أثناء مشاهدة الفلم</a:t>
            </a:r>
            <a:endParaRPr lang="en-GB" sz="4400" b="1" dirty="0"/>
          </a:p>
        </p:txBody>
      </p:sp>
      <p:sp>
        <p:nvSpPr>
          <p:cNvPr id="2" name="Rectangle 1"/>
          <p:cNvSpPr/>
          <p:nvPr/>
        </p:nvSpPr>
        <p:spPr>
          <a:xfrm>
            <a:off x="381000" y="1443335"/>
            <a:ext cx="8763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2400" dirty="0" smtClean="0">
                <a:solidFill>
                  <a:srgbClr val="000000"/>
                </a:solidFill>
              </a:rPr>
              <a:t>اختر شخصية من الشخصيات في الصورة وصف ملابسها لزميلك</a:t>
            </a:r>
            <a:endParaRPr lang="ar-AE" sz="2400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7633" r="10833"/>
          <a:stretch/>
        </p:blipFill>
        <p:spPr>
          <a:xfrm>
            <a:off x="1295400" y="2590800"/>
            <a:ext cx="5410200" cy="3970606"/>
          </a:xfrm>
          <a:prstGeom prst="rect">
            <a:avLst/>
          </a:prstGeom>
        </p:spPr>
      </p:pic>
      <p:sp>
        <p:nvSpPr>
          <p:cNvPr id="105" name="Rectangle 104"/>
          <p:cNvSpPr/>
          <p:nvPr/>
        </p:nvSpPr>
        <p:spPr>
          <a:xfrm>
            <a:off x="7370873" y="685800"/>
            <a:ext cx="192552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5400" b="1" dirty="0" smtClean="0"/>
              <a:t> التحدث</a:t>
            </a:r>
            <a:endParaRPr lang="en-GB" sz="54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457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dirty="0"/>
              <a:t>While-watching activities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099029" y="0"/>
            <a:ext cx="50449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b="1" dirty="0" smtClean="0"/>
              <a:t>نشاطات أثناء مشاهدة الفلم</a:t>
            </a:r>
            <a:endParaRPr lang="en-GB" sz="4400" b="1" dirty="0"/>
          </a:p>
        </p:txBody>
      </p:sp>
      <p:sp>
        <p:nvSpPr>
          <p:cNvPr id="2" name="Rectangle 1"/>
          <p:cNvSpPr/>
          <p:nvPr/>
        </p:nvSpPr>
        <p:spPr>
          <a:xfrm>
            <a:off x="381000" y="1155997"/>
            <a:ext cx="8763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2400" dirty="0" smtClean="0">
                <a:solidFill>
                  <a:srgbClr val="000000"/>
                </a:solidFill>
              </a:rPr>
              <a:t>اختر شخصية من الشخصيات في الصورة وصف ملابسها لزميلك</a:t>
            </a:r>
            <a:endParaRPr lang="ar-AE" sz="2400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7633" r="10833"/>
          <a:stretch/>
        </p:blipFill>
        <p:spPr>
          <a:xfrm>
            <a:off x="457200" y="685800"/>
            <a:ext cx="1774929" cy="1302640"/>
          </a:xfrm>
          <a:prstGeom prst="rect">
            <a:avLst/>
          </a:prstGeom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7896225" y="4414838"/>
            <a:ext cx="86677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200" b="1"/>
              <a:t>سترة</a:t>
            </a:r>
            <a:endParaRPr lang="en-GB" altLang="en-US" sz="3200" b="1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7734300" y="5549900"/>
            <a:ext cx="11287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IQ" altLang="en-US" sz="3200" b="1"/>
              <a:t>بَنطَلو</a:t>
            </a:r>
            <a:r>
              <a:rPr lang="ar-SA" altLang="en-US" sz="3200" b="1"/>
              <a:t>ن</a:t>
            </a:r>
            <a:endParaRPr lang="en-GB" altLang="en-US" sz="3200" b="1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1938338" y="4511675"/>
            <a:ext cx="9318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600" b="1"/>
              <a:t>أسود</a:t>
            </a:r>
            <a:endParaRPr lang="en-GB" altLang="en-US" sz="3600" b="1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4679950" y="5588000"/>
            <a:ext cx="10287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200" b="1"/>
              <a:t>قميص</a:t>
            </a:r>
            <a:endParaRPr lang="en-GB" altLang="en-US" sz="3200" b="1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655763" y="5519738"/>
            <a:ext cx="75052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200" b="1" dirty="0" smtClean="0"/>
              <a:t>أنيق</a:t>
            </a:r>
            <a:endParaRPr lang="en-GB" altLang="en-US" sz="3200" b="1" dirty="0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6696075" y="3646488"/>
            <a:ext cx="823913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200" b="1"/>
              <a:t>حذاء</a:t>
            </a:r>
            <a:endParaRPr lang="en-GB" altLang="en-US" sz="3200" b="1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358775" y="5662613"/>
            <a:ext cx="9017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200" b="1"/>
              <a:t>جلدي</a:t>
            </a:r>
            <a:endParaRPr lang="en-GB" altLang="en-US" sz="3200" b="1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5773738" y="4721225"/>
            <a:ext cx="1119187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IQ" altLang="en-US" sz="3200" b="1"/>
              <a:t>جَوارب</a:t>
            </a:r>
            <a:endParaRPr lang="en-GB" altLang="en-US" sz="3200" b="1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808038" y="4416425"/>
            <a:ext cx="11477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600" b="1" dirty="0"/>
              <a:t>سوداء</a:t>
            </a:r>
            <a:endParaRPr lang="en-GB" altLang="en-US" sz="3600" b="1" dirty="0"/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2957513" y="4443413"/>
            <a:ext cx="1025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600" b="1"/>
              <a:t>أبيض</a:t>
            </a:r>
            <a:endParaRPr lang="en-GB" altLang="en-US" sz="3600" b="1"/>
          </a:p>
        </p:txBody>
      </p:sp>
      <p:sp>
        <p:nvSpPr>
          <p:cNvPr id="17" name="Rectangle 17"/>
          <p:cNvSpPr>
            <a:spLocks noChangeArrowheads="1"/>
          </p:cNvSpPr>
          <p:nvPr/>
        </p:nvSpPr>
        <p:spPr bwMode="auto">
          <a:xfrm>
            <a:off x="2803525" y="5478463"/>
            <a:ext cx="86754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200" b="1" dirty="0" smtClean="0"/>
              <a:t>جميل</a:t>
            </a:r>
            <a:endParaRPr lang="en-GB" altLang="en-US" sz="3200" b="1" dirty="0"/>
          </a:p>
        </p:txBody>
      </p:sp>
      <p:sp>
        <p:nvSpPr>
          <p:cNvPr id="18" name="WordArt 18"/>
          <p:cNvSpPr>
            <a:spLocks noChangeArrowheads="1" noChangeShapeType="1" noTextEdit="1"/>
          </p:cNvSpPr>
          <p:nvPr/>
        </p:nvSpPr>
        <p:spPr bwMode="auto">
          <a:xfrm>
            <a:off x="1546225" y="4005263"/>
            <a:ext cx="17811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adjectives</a:t>
            </a:r>
          </a:p>
        </p:txBody>
      </p:sp>
      <p:pic>
        <p:nvPicPr>
          <p:cNvPr id="19" name="Picture 21" descr="ymaqbsf2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5867400"/>
            <a:ext cx="519112" cy="52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7" descr="djz3icbk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0" y="4953000"/>
            <a:ext cx="57310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27"/>
          <p:cNvSpPr>
            <a:spLocks noChangeArrowheads="1"/>
          </p:cNvSpPr>
          <p:nvPr/>
        </p:nvSpPr>
        <p:spPr bwMode="auto">
          <a:xfrm>
            <a:off x="8037513" y="3557588"/>
            <a:ext cx="75565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200" b="1"/>
              <a:t>خاتم</a:t>
            </a:r>
            <a:endParaRPr lang="en-GB" altLang="en-US" sz="3200" b="1"/>
          </a:p>
        </p:txBody>
      </p:sp>
      <p:sp>
        <p:nvSpPr>
          <p:cNvPr id="23" name="Rectangle 28"/>
          <p:cNvSpPr>
            <a:spLocks noChangeArrowheads="1"/>
          </p:cNvSpPr>
          <p:nvPr/>
        </p:nvSpPr>
        <p:spPr bwMode="auto">
          <a:xfrm>
            <a:off x="5718175" y="2854325"/>
            <a:ext cx="14827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200" b="1"/>
              <a:t>مجوهرات</a:t>
            </a:r>
            <a:endParaRPr lang="en-GB" altLang="en-US" sz="3200" b="1"/>
          </a:p>
        </p:txBody>
      </p:sp>
      <p:sp>
        <p:nvSpPr>
          <p:cNvPr id="24" name="Rectangle 29"/>
          <p:cNvSpPr>
            <a:spLocks noChangeArrowheads="1"/>
          </p:cNvSpPr>
          <p:nvPr/>
        </p:nvSpPr>
        <p:spPr bwMode="auto">
          <a:xfrm>
            <a:off x="5795963" y="5661025"/>
            <a:ext cx="18891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200" b="1"/>
              <a:t>سلسلة ذهبية</a:t>
            </a:r>
            <a:endParaRPr lang="en-GB" altLang="en-US" sz="3200" b="1"/>
          </a:p>
        </p:txBody>
      </p:sp>
      <p:sp>
        <p:nvSpPr>
          <p:cNvPr id="25" name="Rectangle 30"/>
          <p:cNvSpPr>
            <a:spLocks noChangeArrowheads="1"/>
          </p:cNvSpPr>
          <p:nvPr/>
        </p:nvSpPr>
        <p:spPr bwMode="auto">
          <a:xfrm>
            <a:off x="7704138" y="2782888"/>
            <a:ext cx="10287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200" b="1"/>
              <a:t>معطف</a:t>
            </a:r>
            <a:endParaRPr lang="en-GB" altLang="en-US" sz="3200" b="1"/>
          </a:p>
        </p:txBody>
      </p:sp>
      <p:sp>
        <p:nvSpPr>
          <p:cNvPr id="26" name="Rectangle 31"/>
          <p:cNvSpPr>
            <a:spLocks noChangeArrowheads="1"/>
          </p:cNvSpPr>
          <p:nvPr/>
        </p:nvSpPr>
        <p:spPr bwMode="auto">
          <a:xfrm>
            <a:off x="4356100" y="3716338"/>
            <a:ext cx="1852613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200" b="1"/>
              <a:t>غطاء للرأس</a:t>
            </a:r>
            <a:endParaRPr lang="en-GB" altLang="en-US" sz="3200" b="1"/>
          </a:p>
        </p:txBody>
      </p:sp>
      <p:sp>
        <p:nvSpPr>
          <p:cNvPr id="27" name="Rectangle 32"/>
          <p:cNvSpPr>
            <a:spLocks noChangeArrowheads="1"/>
          </p:cNvSpPr>
          <p:nvPr/>
        </p:nvSpPr>
        <p:spPr bwMode="auto">
          <a:xfrm>
            <a:off x="6927850" y="4700588"/>
            <a:ext cx="73977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IQ" altLang="en-US" sz="3200" b="1"/>
              <a:t>قُبَّعة</a:t>
            </a:r>
            <a:endParaRPr lang="en-GB" altLang="en-US" sz="3200" b="1"/>
          </a:p>
        </p:txBody>
      </p:sp>
      <p:sp>
        <p:nvSpPr>
          <p:cNvPr id="28" name="Rectangle 33"/>
          <p:cNvSpPr>
            <a:spLocks noChangeArrowheads="1"/>
          </p:cNvSpPr>
          <p:nvPr/>
        </p:nvSpPr>
        <p:spPr bwMode="auto">
          <a:xfrm>
            <a:off x="4349750" y="4667250"/>
            <a:ext cx="1077913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IQ" altLang="en-US" sz="3200" b="1"/>
              <a:t>تـَنـّورة</a:t>
            </a:r>
            <a:endParaRPr lang="en-GB" altLang="en-US" sz="3200" b="1"/>
          </a:p>
        </p:txBody>
      </p:sp>
      <p:sp>
        <p:nvSpPr>
          <p:cNvPr id="29" name="Rectangle 34"/>
          <p:cNvSpPr>
            <a:spLocks noChangeArrowheads="1"/>
          </p:cNvSpPr>
          <p:nvPr/>
        </p:nvSpPr>
        <p:spPr bwMode="auto">
          <a:xfrm>
            <a:off x="71438" y="4724400"/>
            <a:ext cx="7016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600" b="1"/>
              <a:t>بني</a:t>
            </a:r>
            <a:endParaRPr lang="en-GB" altLang="en-US" sz="3600" b="1"/>
          </a:p>
        </p:txBody>
      </p:sp>
      <p:sp>
        <p:nvSpPr>
          <p:cNvPr id="30" name="Rectangle 35"/>
          <p:cNvSpPr>
            <a:spLocks noChangeArrowheads="1"/>
          </p:cNvSpPr>
          <p:nvPr/>
        </p:nvSpPr>
        <p:spPr bwMode="auto">
          <a:xfrm>
            <a:off x="8148638" y="4872038"/>
            <a:ext cx="714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jacket</a:t>
            </a:r>
          </a:p>
        </p:txBody>
      </p:sp>
      <p:sp>
        <p:nvSpPr>
          <p:cNvPr id="31" name="Rectangle 36"/>
          <p:cNvSpPr>
            <a:spLocks noChangeArrowheads="1"/>
          </p:cNvSpPr>
          <p:nvPr/>
        </p:nvSpPr>
        <p:spPr bwMode="auto">
          <a:xfrm>
            <a:off x="7986713" y="6005513"/>
            <a:ext cx="9191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trousers</a:t>
            </a:r>
          </a:p>
        </p:txBody>
      </p:sp>
      <p:sp>
        <p:nvSpPr>
          <p:cNvPr id="32" name="Rectangle 37"/>
          <p:cNvSpPr>
            <a:spLocks noChangeArrowheads="1"/>
          </p:cNvSpPr>
          <p:nvPr/>
        </p:nvSpPr>
        <p:spPr bwMode="auto">
          <a:xfrm>
            <a:off x="2046288" y="5065713"/>
            <a:ext cx="657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black</a:t>
            </a:r>
          </a:p>
        </p:txBody>
      </p:sp>
      <p:sp>
        <p:nvSpPr>
          <p:cNvPr id="33" name="Rectangle 38"/>
          <p:cNvSpPr>
            <a:spLocks noChangeArrowheads="1"/>
          </p:cNvSpPr>
          <p:nvPr/>
        </p:nvSpPr>
        <p:spPr bwMode="auto">
          <a:xfrm>
            <a:off x="4932363" y="6045200"/>
            <a:ext cx="568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shirt</a:t>
            </a:r>
          </a:p>
        </p:txBody>
      </p:sp>
      <p:sp>
        <p:nvSpPr>
          <p:cNvPr id="34" name="Rectangle 39"/>
          <p:cNvSpPr>
            <a:spLocks noChangeArrowheads="1"/>
          </p:cNvSpPr>
          <p:nvPr/>
        </p:nvSpPr>
        <p:spPr bwMode="auto">
          <a:xfrm>
            <a:off x="1698625" y="6021388"/>
            <a:ext cx="6937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smart</a:t>
            </a:r>
          </a:p>
        </p:txBody>
      </p:sp>
      <p:sp>
        <p:nvSpPr>
          <p:cNvPr id="35" name="Rectangle 40"/>
          <p:cNvSpPr>
            <a:spLocks noChangeArrowheads="1"/>
          </p:cNvSpPr>
          <p:nvPr/>
        </p:nvSpPr>
        <p:spPr bwMode="auto">
          <a:xfrm>
            <a:off x="6516688" y="4103688"/>
            <a:ext cx="11223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Shoes (m)</a:t>
            </a:r>
          </a:p>
        </p:txBody>
      </p:sp>
      <p:sp>
        <p:nvSpPr>
          <p:cNvPr id="36" name="Rectangle 41"/>
          <p:cNvSpPr>
            <a:spLocks noChangeArrowheads="1"/>
          </p:cNvSpPr>
          <p:nvPr/>
        </p:nvSpPr>
        <p:spPr bwMode="auto">
          <a:xfrm>
            <a:off x="468313" y="6189663"/>
            <a:ext cx="873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Leather</a:t>
            </a:r>
          </a:p>
        </p:txBody>
      </p:sp>
      <p:sp>
        <p:nvSpPr>
          <p:cNvPr id="37" name="Rectangle 42"/>
          <p:cNvSpPr>
            <a:spLocks noChangeArrowheads="1"/>
          </p:cNvSpPr>
          <p:nvPr/>
        </p:nvSpPr>
        <p:spPr bwMode="auto">
          <a:xfrm>
            <a:off x="6026150" y="5178425"/>
            <a:ext cx="703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socks</a:t>
            </a:r>
          </a:p>
        </p:txBody>
      </p:sp>
      <p:sp>
        <p:nvSpPr>
          <p:cNvPr id="38" name="Rectangle 43"/>
          <p:cNvSpPr>
            <a:spLocks noChangeArrowheads="1"/>
          </p:cNvSpPr>
          <p:nvPr/>
        </p:nvSpPr>
        <p:spPr bwMode="auto">
          <a:xfrm>
            <a:off x="915988" y="4968875"/>
            <a:ext cx="9302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Black (f)</a:t>
            </a:r>
          </a:p>
        </p:txBody>
      </p:sp>
      <p:sp>
        <p:nvSpPr>
          <p:cNvPr id="39" name="Rectangle 44"/>
          <p:cNvSpPr>
            <a:spLocks noChangeArrowheads="1"/>
          </p:cNvSpPr>
          <p:nvPr/>
        </p:nvSpPr>
        <p:spPr bwMode="auto">
          <a:xfrm>
            <a:off x="3209925" y="4926013"/>
            <a:ext cx="657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white</a:t>
            </a:r>
          </a:p>
        </p:txBody>
      </p:sp>
      <p:sp>
        <p:nvSpPr>
          <p:cNvPr id="40" name="Rectangle 45"/>
          <p:cNvSpPr>
            <a:spLocks noChangeArrowheads="1"/>
          </p:cNvSpPr>
          <p:nvPr/>
        </p:nvSpPr>
        <p:spPr bwMode="auto">
          <a:xfrm>
            <a:off x="2786063" y="5964238"/>
            <a:ext cx="9509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 dirty="0"/>
              <a:t>beautiful</a:t>
            </a:r>
          </a:p>
        </p:txBody>
      </p:sp>
      <p:sp>
        <p:nvSpPr>
          <p:cNvPr id="41" name="Rectangle 46"/>
          <p:cNvSpPr>
            <a:spLocks noChangeArrowheads="1"/>
          </p:cNvSpPr>
          <p:nvPr/>
        </p:nvSpPr>
        <p:spPr bwMode="auto">
          <a:xfrm>
            <a:off x="7931150" y="4014788"/>
            <a:ext cx="9636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Ring (m)</a:t>
            </a:r>
          </a:p>
        </p:txBody>
      </p:sp>
      <p:sp>
        <p:nvSpPr>
          <p:cNvPr id="42" name="Rectangle 47"/>
          <p:cNvSpPr>
            <a:spLocks noChangeArrowheads="1"/>
          </p:cNvSpPr>
          <p:nvPr/>
        </p:nvSpPr>
        <p:spPr bwMode="auto">
          <a:xfrm>
            <a:off x="5827713" y="3311525"/>
            <a:ext cx="1028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Jewellery</a:t>
            </a:r>
          </a:p>
        </p:txBody>
      </p:sp>
      <p:sp>
        <p:nvSpPr>
          <p:cNvPr id="43" name="Rectangle 48"/>
          <p:cNvSpPr>
            <a:spLocks noChangeArrowheads="1"/>
          </p:cNvSpPr>
          <p:nvPr/>
        </p:nvSpPr>
        <p:spPr bwMode="auto">
          <a:xfrm>
            <a:off x="6143625" y="6065838"/>
            <a:ext cx="13795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Golden chain</a:t>
            </a:r>
          </a:p>
        </p:txBody>
      </p:sp>
      <p:sp>
        <p:nvSpPr>
          <p:cNvPr id="44" name="Rectangle 49"/>
          <p:cNvSpPr>
            <a:spLocks noChangeArrowheads="1"/>
          </p:cNvSpPr>
          <p:nvPr/>
        </p:nvSpPr>
        <p:spPr bwMode="auto">
          <a:xfrm>
            <a:off x="7847013" y="3141663"/>
            <a:ext cx="612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 dirty="0"/>
              <a:t>Coat</a:t>
            </a:r>
          </a:p>
        </p:txBody>
      </p:sp>
      <p:sp>
        <p:nvSpPr>
          <p:cNvPr id="45" name="Rectangle 50"/>
          <p:cNvSpPr>
            <a:spLocks noChangeArrowheads="1"/>
          </p:cNvSpPr>
          <p:nvPr/>
        </p:nvSpPr>
        <p:spPr bwMode="auto">
          <a:xfrm>
            <a:off x="4608513" y="4173538"/>
            <a:ext cx="1076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headscarf</a:t>
            </a:r>
          </a:p>
        </p:txBody>
      </p:sp>
      <p:sp>
        <p:nvSpPr>
          <p:cNvPr id="46" name="Rectangle 51"/>
          <p:cNvSpPr>
            <a:spLocks noChangeArrowheads="1"/>
          </p:cNvSpPr>
          <p:nvPr/>
        </p:nvSpPr>
        <p:spPr bwMode="auto">
          <a:xfrm>
            <a:off x="7180263" y="5183188"/>
            <a:ext cx="46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hat</a:t>
            </a:r>
          </a:p>
        </p:txBody>
      </p:sp>
      <p:sp>
        <p:nvSpPr>
          <p:cNvPr id="47" name="Rectangle 52"/>
          <p:cNvSpPr>
            <a:spLocks noChangeArrowheads="1"/>
          </p:cNvSpPr>
          <p:nvPr/>
        </p:nvSpPr>
        <p:spPr bwMode="auto">
          <a:xfrm>
            <a:off x="4602163" y="5149850"/>
            <a:ext cx="5572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skirt</a:t>
            </a:r>
          </a:p>
        </p:txBody>
      </p:sp>
      <p:sp>
        <p:nvSpPr>
          <p:cNvPr id="48" name="Rectangle 53"/>
          <p:cNvSpPr>
            <a:spLocks noChangeArrowheads="1"/>
          </p:cNvSpPr>
          <p:nvPr/>
        </p:nvSpPr>
        <p:spPr bwMode="auto">
          <a:xfrm>
            <a:off x="179388" y="5281613"/>
            <a:ext cx="736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 dirty="0"/>
              <a:t>brown</a:t>
            </a:r>
          </a:p>
        </p:txBody>
      </p:sp>
      <p:pic>
        <p:nvPicPr>
          <p:cNvPr id="49" name="Picture 23" descr="MC900057027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86200" y="5943600"/>
            <a:ext cx="655638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24" descr="MC900230659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58200" y="1617662"/>
            <a:ext cx="68580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Rectangle 59"/>
          <p:cNvSpPr>
            <a:spLocks noChangeArrowheads="1"/>
          </p:cNvSpPr>
          <p:nvPr/>
        </p:nvSpPr>
        <p:spPr bwMode="auto">
          <a:xfrm>
            <a:off x="5508625" y="3000375"/>
            <a:ext cx="400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/>
              <a:t>(f)</a:t>
            </a:r>
          </a:p>
        </p:txBody>
      </p:sp>
      <p:sp>
        <p:nvSpPr>
          <p:cNvPr id="52" name="Rectangle 60"/>
          <p:cNvSpPr>
            <a:spLocks noChangeArrowheads="1"/>
          </p:cNvSpPr>
          <p:nvPr/>
        </p:nvSpPr>
        <p:spPr bwMode="auto">
          <a:xfrm>
            <a:off x="7358063" y="2852738"/>
            <a:ext cx="527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/>
              <a:t>(m)</a:t>
            </a:r>
          </a:p>
        </p:txBody>
      </p:sp>
      <p:pic>
        <p:nvPicPr>
          <p:cNvPr id="53" name="Picture 19" descr="p2k0hs21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00600" y="2209800"/>
            <a:ext cx="838200" cy="86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5" descr="MC900013431[1]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62800" y="3200400"/>
            <a:ext cx="601662" cy="703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22" descr="wgguncei[1]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67400" y="4038600"/>
            <a:ext cx="738187" cy="781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6" descr="MC900113262[1]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33800" y="3792201"/>
            <a:ext cx="609600" cy="726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Rectangle 35"/>
          <p:cNvSpPr>
            <a:spLocks noChangeArrowheads="1"/>
          </p:cNvSpPr>
          <p:nvPr/>
        </p:nvSpPr>
        <p:spPr bwMode="auto">
          <a:xfrm>
            <a:off x="8148638" y="5116513"/>
            <a:ext cx="5826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sutra</a:t>
            </a:r>
          </a:p>
        </p:txBody>
      </p:sp>
      <p:sp>
        <p:nvSpPr>
          <p:cNvPr id="59" name="Rectangle 36"/>
          <p:cNvSpPr>
            <a:spLocks noChangeArrowheads="1"/>
          </p:cNvSpPr>
          <p:nvPr/>
        </p:nvSpPr>
        <p:spPr bwMode="auto">
          <a:xfrm>
            <a:off x="7986713" y="6249988"/>
            <a:ext cx="9715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bantaloon</a:t>
            </a:r>
          </a:p>
        </p:txBody>
      </p:sp>
      <p:sp>
        <p:nvSpPr>
          <p:cNvPr id="60" name="Rectangle 37"/>
          <p:cNvSpPr>
            <a:spLocks noChangeArrowheads="1"/>
          </p:cNvSpPr>
          <p:nvPr/>
        </p:nvSpPr>
        <p:spPr bwMode="auto">
          <a:xfrm>
            <a:off x="2046288" y="5310188"/>
            <a:ext cx="7032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aswad</a:t>
            </a:r>
          </a:p>
        </p:txBody>
      </p:sp>
      <p:sp>
        <p:nvSpPr>
          <p:cNvPr id="61" name="Rectangle 38"/>
          <p:cNvSpPr>
            <a:spLocks noChangeArrowheads="1"/>
          </p:cNvSpPr>
          <p:nvPr/>
        </p:nvSpPr>
        <p:spPr bwMode="auto">
          <a:xfrm>
            <a:off x="4932363" y="6289675"/>
            <a:ext cx="812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qamess</a:t>
            </a:r>
          </a:p>
        </p:txBody>
      </p:sp>
      <p:sp>
        <p:nvSpPr>
          <p:cNvPr id="62" name="Rectangle 39"/>
          <p:cNvSpPr>
            <a:spLocks noChangeArrowheads="1"/>
          </p:cNvSpPr>
          <p:nvPr/>
        </p:nvSpPr>
        <p:spPr bwMode="auto">
          <a:xfrm>
            <a:off x="1698625" y="6265863"/>
            <a:ext cx="7810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aneeqa</a:t>
            </a:r>
          </a:p>
        </p:txBody>
      </p:sp>
      <p:sp>
        <p:nvSpPr>
          <p:cNvPr id="63" name="Rectangle 40"/>
          <p:cNvSpPr>
            <a:spLocks noChangeArrowheads="1"/>
          </p:cNvSpPr>
          <p:nvPr/>
        </p:nvSpPr>
        <p:spPr bwMode="auto">
          <a:xfrm>
            <a:off x="6516688" y="4348163"/>
            <a:ext cx="736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Hithaa’</a:t>
            </a:r>
          </a:p>
        </p:txBody>
      </p:sp>
      <p:sp>
        <p:nvSpPr>
          <p:cNvPr id="64" name="Rectangle 41"/>
          <p:cNvSpPr>
            <a:spLocks noChangeArrowheads="1"/>
          </p:cNvSpPr>
          <p:nvPr/>
        </p:nvSpPr>
        <p:spPr bwMode="auto">
          <a:xfrm>
            <a:off x="468313" y="6434138"/>
            <a:ext cx="6032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jildee</a:t>
            </a:r>
          </a:p>
        </p:txBody>
      </p:sp>
      <p:sp>
        <p:nvSpPr>
          <p:cNvPr id="65" name="Rectangle 42"/>
          <p:cNvSpPr>
            <a:spLocks noChangeArrowheads="1"/>
          </p:cNvSpPr>
          <p:nvPr/>
        </p:nvSpPr>
        <p:spPr bwMode="auto">
          <a:xfrm>
            <a:off x="6026150" y="5422900"/>
            <a:ext cx="8509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jawaarib</a:t>
            </a:r>
          </a:p>
        </p:txBody>
      </p:sp>
      <p:sp>
        <p:nvSpPr>
          <p:cNvPr id="66" name="Rectangle 43"/>
          <p:cNvSpPr>
            <a:spLocks noChangeArrowheads="1"/>
          </p:cNvSpPr>
          <p:nvPr/>
        </p:nvSpPr>
        <p:spPr bwMode="auto">
          <a:xfrm>
            <a:off x="915988" y="5213350"/>
            <a:ext cx="8667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Sawdaa’</a:t>
            </a:r>
          </a:p>
        </p:txBody>
      </p:sp>
      <p:sp>
        <p:nvSpPr>
          <p:cNvPr id="67" name="Rectangle 44"/>
          <p:cNvSpPr>
            <a:spLocks noChangeArrowheads="1"/>
          </p:cNvSpPr>
          <p:nvPr/>
        </p:nvSpPr>
        <p:spPr bwMode="auto">
          <a:xfrm>
            <a:off x="3209925" y="5170488"/>
            <a:ext cx="6715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abyad</a:t>
            </a:r>
          </a:p>
        </p:txBody>
      </p:sp>
      <p:sp>
        <p:nvSpPr>
          <p:cNvPr id="68" name="Rectangle 45"/>
          <p:cNvSpPr>
            <a:spLocks noChangeArrowheads="1"/>
          </p:cNvSpPr>
          <p:nvPr/>
        </p:nvSpPr>
        <p:spPr bwMode="auto">
          <a:xfrm>
            <a:off x="2787650" y="6208713"/>
            <a:ext cx="8112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jameela</a:t>
            </a:r>
          </a:p>
        </p:txBody>
      </p:sp>
      <p:sp>
        <p:nvSpPr>
          <p:cNvPr id="69" name="Rectangle 46"/>
          <p:cNvSpPr>
            <a:spLocks noChangeArrowheads="1"/>
          </p:cNvSpPr>
          <p:nvPr/>
        </p:nvSpPr>
        <p:spPr bwMode="auto">
          <a:xfrm>
            <a:off x="7931150" y="4259263"/>
            <a:ext cx="8699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khaatam</a:t>
            </a:r>
          </a:p>
        </p:txBody>
      </p:sp>
      <p:sp>
        <p:nvSpPr>
          <p:cNvPr id="70" name="Rectangle 47"/>
          <p:cNvSpPr>
            <a:spLocks noChangeArrowheads="1"/>
          </p:cNvSpPr>
          <p:nvPr/>
        </p:nvSpPr>
        <p:spPr bwMode="auto">
          <a:xfrm>
            <a:off x="5827713" y="3556000"/>
            <a:ext cx="12096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mujawharaat</a:t>
            </a:r>
          </a:p>
        </p:txBody>
      </p:sp>
      <p:sp>
        <p:nvSpPr>
          <p:cNvPr id="71" name="Rectangle 48"/>
          <p:cNvSpPr>
            <a:spLocks noChangeArrowheads="1"/>
          </p:cNvSpPr>
          <p:nvPr/>
        </p:nvSpPr>
        <p:spPr bwMode="auto">
          <a:xfrm>
            <a:off x="6143625" y="6310313"/>
            <a:ext cx="1481138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Silsila thahabiya</a:t>
            </a:r>
          </a:p>
        </p:txBody>
      </p:sp>
      <p:sp>
        <p:nvSpPr>
          <p:cNvPr id="72" name="Rectangle 49"/>
          <p:cNvSpPr>
            <a:spLocks noChangeArrowheads="1"/>
          </p:cNvSpPr>
          <p:nvPr/>
        </p:nvSpPr>
        <p:spPr bwMode="auto">
          <a:xfrm>
            <a:off x="7847013" y="3386138"/>
            <a:ext cx="6127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Mi’taf</a:t>
            </a:r>
          </a:p>
        </p:txBody>
      </p:sp>
      <p:sp>
        <p:nvSpPr>
          <p:cNvPr id="73" name="Rectangle 50"/>
          <p:cNvSpPr>
            <a:spLocks noChangeArrowheads="1"/>
          </p:cNvSpPr>
          <p:nvPr/>
        </p:nvSpPr>
        <p:spPr bwMode="auto">
          <a:xfrm>
            <a:off x="4608513" y="4418013"/>
            <a:ext cx="11842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Ghitaa’ ra’as</a:t>
            </a:r>
          </a:p>
        </p:txBody>
      </p:sp>
      <p:sp>
        <p:nvSpPr>
          <p:cNvPr id="74" name="Rectangle 51"/>
          <p:cNvSpPr>
            <a:spLocks noChangeArrowheads="1"/>
          </p:cNvSpPr>
          <p:nvPr/>
        </p:nvSpPr>
        <p:spPr bwMode="auto">
          <a:xfrm>
            <a:off x="7181850" y="5427663"/>
            <a:ext cx="762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Quba’a</a:t>
            </a:r>
          </a:p>
        </p:txBody>
      </p:sp>
      <p:sp>
        <p:nvSpPr>
          <p:cNvPr id="75" name="Rectangle 52"/>
          <p:cNvSpPr>
            <a:spLocks noChangeArrowheads="1"/>
          </p:cNvSpPr>
          <p:nvPr/>
        </p:nvSpPr>
        <p:spPr bwMode="auto">
          <a:xfrm>
            <a:off x="4603750" y="5394325"/>
            <a:ext cx="889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tannoora</a:t>
            </a:r>
          </a:p>
        </p:txBody>
      </p:sp>
      <p:sp>
        <p:nvSpPr>
          <p:cNvPr id="76" name="Rectangle 53"/>
          <p:cNvSpPr>
            <a:spLocks noChangeArrowheads="1"/>
          </p:cNvSpPr>
          <p:nvPr/>
        </p:nvSpPr>
        <p:spPr bwMode="auto">
          <a:xfrm>
            <a:off x="179388" y="5526088"/>
            <a:ext cx="7810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bunnee</a:t>
            </a:r>
          </a:p>
        </p:txBody>
      </p:sp>
      <p:sp>
        <p:nvSpPr>
          <p:cNvPr id="78" name="Rectangle 77"/>
          <p:cNvSpPr/>
          <p:nvPr/>
        </p:nvSpPr>
        <p:spPr>
          <a:xfrm>
            <a:off x="7467600" y="1524000"/>
            <a:ext cx="7873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3200" b="1" dirty="0" smtClean="0">
                <a:solidFill>
                  <a:prstClr val="black"/>
                </a:solidFill>
              </a:rPr>
              <a:t> ليال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410200" y="1524000"/>
            <a:ext cx="10599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 smtClean="0">
                <a:solidFill>
                  <a:prstClr val="black"/>
                </a:solidFill>
              </a:rPr>
              <a:t>نسرين</a:t>
            </a:r>
            <a:endParaRPr lang="en-GB" sz="3200" b="1" dirty="0"/>
          </a:p>
        </p:txBody>
      </p:sp>
      <p:sp>
        <p:nvSpPr>
          <p:cNvPr id="80" name="Rectangle 79"/>
          <p:cNvSpPr/>
          <p:nvPr/>
        </p:nvSpPr>
        <p:spPr>
          <a:xfrm>
            <a:off x="6477000" y="1524000"/>
            <a:ext cx="8675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 smtClean="0">
                <a:solidFill>
                  <a:prstClr val="black"/>
                </a:solidFill>
              </a:rPr>
              <a:t>جمال</a:t>
            </a:r>
            <a:endParaRPr lang="en-GB" sz="3200" b="1" dirty="0"/>
          </a:p>
        </p:txBody>
      </p:sp>
      <p:sp>
        <p:nvSpPr>
          <p:cNvPr id="81" name="Rectangle 80"/>
          <p:cNvSpPr/>
          <p:nvPr/>
        </p:nvSpPr>
        <p:spPr>
          <a:xfrm>
            <a:off x="4572000" y="1524000"/>
            <a:ext cx="7425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 smtClean="0">
                <a:solidFill>
                  <a:prstClr val="black"/>
                </a:solidFill>
              </a:rPr>
              <a:t>ريما</a:t>
            </a:r>
            <a:endParaRPr lang="en-GB" sz="3200" b="1" dirty="0"/>
          </a:p>
        </p:txBody>
      </p:sp>
      <p:sp>
        <p:nvSpPr>
          <p:cNvPr id="82" name="Rectangle 81"/>
          <p:cNvSpPr/>
          <p:nvPr/>
        </p:nvSpPr>
        <p:spPr>
          <a:xfrm>
            <a:off x="6781800" y="1981200"/>
            <a:ext cx="10919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600" b="1" dirty="0" smtClean="0">
                <a:solidFill>
                  <a:prstClr val="black"/>
                </a:solidFill>
              </a:rPr>
              <a:t>ترتدي</a:t>
            </a:r>
            <a:endParaRPr lang="en-GB" sz="3600" b="1" dirty="0"/>
          </a:p>
        </p:txBody>
      </p:sp>
      <p:sp>
        <p:nvSpPr>
          <p:cNvPr id="83" name="Curved Left Arrow 82"/>
          <p:cNvSpPr/>
          <p:nvPr/>
        </p:nvSpPr>
        <p:spPr>
          <a:xfrm>
            <a:off x="8077200" y="1981200"/>
            <a:ext cx="457200" cy="6858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85" name="Straight Arrow Connector 84"/>
          <p:cNvCxnSpPr/>
          <p:nvPr/>
        </p:nvCxnSpPr>
        <p:spPr>
          <a:xfrm flipH="1">
            <a:off x="6858000" y="2590800"/>
            <a:ext cx="304800" cy="304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endCxn id="52" idx="0"/>
          </p:cNvCxnSpPr>
          <p:nvPr/>
        </p:nvCxnSpPr>
        <p:spPr>
          <a:xfrm>
            <a:off x="7315200" y="2667000"/>
            <a:ext cx="306388" cy="1857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1" name="Rectangle 57"/>
          <p:cNvSpPr>
            <a:spLocks noChangeArrowheads="1"/>
          </p:cNvSpPr>
          <p:nvPr/>
        </p:nvSpPr>
        <p:spPr bwMode="auto">
          <a:xfrm>
            <a:off x="1524000" y="2128838"/>
            <a:ext cx="9731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altLang="en-US" sz="4000">
                <a:solidFill>
                  <a:srgbClr val="000000"/>
                </a:solidFill>
              </a:rPr>
              <a:t>كذلك</a:t>
            </a:r>
            <a:endParaRPr lang="en-GB" altLang="en-US" sz="4000"/>
          </a:p>
        </p:txBody>
      </p:sp>
      <p:sp>
        <p:nvSpPr>
          <p:cNvPr id="92" name="Rectangle 58"/>
          <p:cNvSpPr>
            <a:spLocks noChangeArrowheads="1"/>
          </p:cNvSpPr>
          <p:nvPr/>
        </p:nvSpPr>
        <p:spPr bwMode="auto">
          <a:xfrm>
            <a:off x="3395662" y="2128838"/>
            <a:ext cx="968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altLang="en-US" sz="4000">
                <a:solidFill>
                  <a:srgbClr val="000000"/>
                </a:solidFill>
              </a:rPr>
              <a:t>أيضا</a:t>
            </a:r>
            <a:endParaRPr lang="en-GB" altLang="en-US" sz="4000"/>
          </a:p>
        </p:txBody>
      </p:sp>
      <p:sp>
        <p:nvSpPr>
          <p:cNvPr id="93" name="Rectangle 59"/>
          <p:cNvSpPr>
            <a:spLocks noChangeArrowheads="1"/>
          </p:cNvSpPr>
          <p:nvPr/>
        </p:nvSpPr>
        <p:spPr bwMode="auto">
          <a:xfrm>
            <a:off x="2747962" y="2057400"/>
            <a:ext cx="406400" cy="708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altLang="en-US" sz="4000"/>
              <a:t>و</a:t>
            </a:r>
            <a:endParaRPr lang="en-GB" altLang="en-US" sz="4000"/>
          </a:p>
        </p:txBody>
      </p:sp>
      <p:sp>
        <p:nvSpPr>
          <p:cNvPr id="94" name="Rectangle 61"/>
          <p:cNvSpPr>
            <a:spLocks noChangeArrowheads="1"/>
          </p:cNvSpPr>
          <p:nvPr/>
        </p:nvSpPr>
        <p:spPr bwMode="auto">
          <a:xfrm>
            <a:off x="1812925" y="2606676"/>
            <a:ext cx="5349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altLang="en-US" sz="1400" dirty="0">
                <a:solidFill>
                  <a:srgbClr val="000000"/>
                </a:solidFill>
              </a:rPr>
              <a:t>Also </a:t>
            </a:r>
            <a:endParaRPr lang="en-GB" altLang="en-US" sz="1400" dirty="0"/>
          </a:p>
        </p:txBody>
      </p:sp>
      <p:sp>
        <p:nvSpPr>
          <p:cNvPr id="95" name="Rectangle 62"/>
          <p:cNvSpPr>
            <a:spLocks noChangeArrowheads="1"/>
          </p:cNvSpPr>
          <p:nvPr/>
        </p:nvSpPr>
        <p:spPr bwMode="auto">
          <a:xfrm>
            <a:off x="3683000" y="2606676"/>
            <a:ext cx="5365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altLang="en-US" sz="1400">
                <a:solidFill>
                  <a:srgbClr val="000000"/>
                </a:solidFill>
              </a:rPr>
              <a:t>Also </a:t>
            </a:r>
            <a:endParaRPr lang="en-GB" altLang="en-US" sz="1400"/>
          </a:p>
        </p:txBody>
      </p:sp>
      <p:sp>
        <p:nvSpPr>
          <p:cNvPr id="96" name="Rectangle 63"/>
          <p:cNvSpPr>
            <a:spLocks noChangeArrowheads="1"/>
          </p:cNvSpPr>
          <p:nvPr/>
        </p:nvSpPr>
        <p:spPr bwMode="auto">
          <a:xfrm>
            <a:off x="2646362" y="2605088"/>
            <a:ext cx="4603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altLang="en-US" sz="1400"/>
              <a:t>and</a:t>
            </a:r>
          </a:p>
        </p:txBody>
      </p:sp>
      <p:sp>
        <p:nvSpPr>
          <p:cNvPr id="97" name="Rectangle 46"/>
          <p:cNvSpPr>
            <a:spLocks noChangeArrowheads="1"/>
          </p:cNvSpPr>
          <p:nvPr/>
        </p:nvSpPr>
        <p:spPr bwMode="auto">
          <a:xfrm>
            <a:off x="1592263" y="2838451"/>
            <a:ext cx="1174750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473" tIns="40737" rIns="81473" bIns="40737">
            <a:spAutoFit/>
          </a:bodyPr>
          <a:lstStyle/>
          <a:p>
            <a:pPr defTabSz="814388"/>
            <a:r>
              <a:rPr lang="ar-SA" altLang="en-US" sz="4000">
                <a:latin typeface="Times New Roman" pitchFamily="18" charset="0"/>
                <a:cs typeface="Times New Roman" pitchFamily="18" charset="0"/>
              </a:rPr>
              <a:t>أحيانا</a:t>
            </a:r>
          </a:p>
        </p:txBody>
      </p:sp>
      <p:sp>
        <p:nvSpPr>
          <p:cNvPr id="98" name="Rectangle 99"/>
          <p:cNvSpPr>
            <a:spLocks noChangeArrowheads="1"/>
          </p:cNvSpPr>
          <p:nvPr/>
        </p:nvSpPr>
        <p:spPr bwMode="auto">
          <a:xfrm>
            <a:off x="2811462" y="2892427"/>
            <a:ext cx="741362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473" tIns="40737" rIns="81473" bIns="40737">
            <a:spAutoFit/>
          </a:bodyPr>
          <a:lstStyle/>
          <a:p>
            <a:pPr defTabSz="814388"/>
            <a:r>
              <a:rPr lang="ar-SA" altLang="en-US" sz="4000">
                <a:latin typeface="Times New Roman" pitchFamily="18" charset="0"/>
                <a:cs typeface="Times New Roman" pitchFamily="18" charset="0"/>
              </a:rPr>
              <a:t>ثُمَّ</a:t>
            </a:r>
          </a:p>
        </p:txBody>
      </p:sp>
      <p:sp>
        <p:nvSpPr>
          <p:cNvPr id="99" name="Rectangle 46"/>
          <p:cNvSpPr>
            <a:spLocks noChangeArrowheads="1"/>
          </p:cNvSpPr>
          <p:nvPr/>
        </p:nvSpPr>
        <p:spPr bwMode="auto">
          <a:xfrm>
            <a:off x="371475" y="2057400"/>
            <a:ext cx="1177925" cy="698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473" tIns="40737" rIns="81473" bIns="40737">
            <a:spAutoFit/>
          </a:bodyPr>
          <a:lstStyle/>
          <a:p>
            <a:pPr defTabSz="814388"/>
            <a:r>
              <a:rPr lang="ar-SA" altLang="en-US" sz="4000" dirty="0">
                <a:latin typeface="Times New Roman" pitchFamily="18" charset="0"/>
                <a:cs typeface="Times New Roman" pitchFamily="18" charset="0"/>
              </a:rPr>
              <a:t>غالبا</a:t>
            </a:r>
          </a:p>
        </p:txBody>
      </p:sp>
      <p:sp>
        <p:nvSpPr>
          <p:cNvPr id="100" name="Rectangle 173"/>
          <p:cNvSpPr>
            <a:spLocks noChangeArrowheads="1"/>
          </p:cNvSpPr>
          <p:nvPr/>
        </p:nvSpPr>
        <p:spPr bwMode="auto">
          <a:xfrm>
            <a:off x="3605212" y="2771777"/>
            <a:ext cx="935037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473" tIns="40737" rIns="81473" bIns="40737">
            <a:spAutoFit/>
          </a:bodyPr>
          <a:lstStyle/>
          <a:p>
            <a:pPr defTabSz="814388"/>
            <a:r>
              <a:rPr lang="ar-SY" altLang="en-US" sz="4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نَادِرا</a:t>
            </a:r>
            <a:endParaRPr lang="en-US" altLang="en-US" sz="4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Rectangle 46"/>
          <p:cNvSpPr>
            <a:spLocks noChangeArrowheads="1"/>
          </p:cNvSpPr>
          <p:nvPr/>
        </p:nvSpPr>
        <p:spPr bwMode="auto">
          <a:xfrm>
            <a:off x="1447800" y="3341689"/>
            <a:ext cx="11747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473" tIns="40737" rIns="81473" bIns="40737">
            <a:spAutoFit/>
          </a:bodyPr>
          <a:lstStyle/>
          <a:p>
            <a:pPr algn="ctr" defTabSz="814388">
              <a:defRPr/>
            </a:pPr>
            <a:r>
              <a:rPr lang="en-GB" sz="1400" dirty="0">
                <a:latin typeface="Times New Roman" pitchFamily="18" charset="0"/>
                <a:cs typeface="+mj-cs"/>
              </a:rPr>
              <a:t>Sometimes </a:t>
            </a:r>
            <a:endParaRPr lang="ar-SA" sz="1400" dirty="0">
              <a:latin typeface="Times New Roman" pitchFamily="18" charset="0"/>
              <a:cs typeface="+mj-cs"/>
            </a:endParaRPr>
          </a:p>
        </p:txBody>
      </p:sp>
      <p:sp>
        <p:nvSpPr>
          <p:cNvPr id="102" name="Rectangle 101"/>
          <p:cNvSpPr>
            <a:spLocks noChangeArrowheads="1"/>
          </p:cNvSpPr>
          <p:nvPr/>
        </p:nvSpPr>
        <p:spPr bwMode="auto">
          <a:xfrm>
            <a:off x="2811462" y="3348039"/>
            <a:ext cx="7429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473" tIns="40737" rIns="81473" bIns="40737">
            <a:spAutoFit/>
          </a:bodyPr>
          <a:lstStyle/>
          <a:p>
            <a:pPr algn="ctr" defTabSz="814388">
              <a:defRPr/>
            </a:pPr>
            <a:r>
              <a:rPr lang="en-GB" sz="1400" dirty="0">
                <a:latin typeface="Times New Roman" pitchFamily="18" charset="0"/>
                <a:cs typeface="+mj-cs"/>
              </a:rPr>
              <a:t>Then </a:t>
            </a:r>
            <a:endParaRPr lang="ar-SA" sz="1400" dirty="0">
              <a:latin typeface="Times New Roman" pitchFamily="18" charset="0"/>
              <a:cs typeface="+mj-cs"/>
            </a:endParaRPr>
          </a:p>
        </p:txBody>
      </p:sp>
      <p:sp>
        <p:nvSpPr>
          <p:cNvPr id="103" name="Rectangle 46"/>
          <p:cNvSpPr>
            <a:spLocks noChangeArrowheads="1"/>
          </p:cNvSpPr>
          <p:nvPr/>
        </p:nvSpPr>
        <p:spPr bwMode="auto">
          <a:xfrm>
            <a:off x="228600" y="2562226"/>
            <a:ext cx="1176337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473" tIns="40737" rIns="81473" bIns="40737">
            <a:spAutoFit/>
          </a:bodyPr>
          <a:lstStyle/>
          <a:p>
            <a:pPr algn="ctr" defTabSz="814388">
              <a:defRPr/>
            </a:pPr>
            <a:r>
              <a:rPr lang="en-GB" sz="1400" dirty="0">
                <a:latin typeface="Times New Roman" pitchFamily="18" charset="0"/>
                <a:cs typeface="+mj-cs"/>
              </a:rPr>
              <a:t>Often </a:t>
            </a:r>
            <a:endParaRPr lang="ar-SA" sz="1400" dirty="0">
              <a:latin typeface="Times New Roman" pitchFamily="18" charset="0"/>
              <a:cs typeface="+mj-cs"/>
            </a:endParaRPr>
          </a:p>
        </p:txBody>
      </p:sp>
      <p:sp>
        <p:nvSpPr>
          <p:cNvPr id="104" name="Rectangle 173"/>
          <p:cNvSpPr>
            <a:spLocks noChangeArrowheads="1"/>
          </p:cNvSpPr>
          <p:nvPr/>
        </p:nvSpPr>
        <p:spPr bwMode="auto">
          <a:xfrm>
            <a:off x="3759199" y="3346452"/>
            <a:ext cx="661988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473" tIns="40737" rIns="81473" bIns="40737">
            <a:spAutoFit/>
          </a:bodyPr>
          <a:lstStyle/>
          <a:p>
            <a:pPr algn="ctr" defTabSz="814388">
              <a:defRPr/>
            </a:pPr>
            <a:r>
              <a:rPr lang="en-GB" sz="1400" dirty="0">
                <a:solidFill>
                  <a:srgbClr val="000000"/>
                </a:solidFill>
                <a:latin typeface="Arial" panose="020B0604020202020204" pitchFamily="34" charset="0"/>
                <a:cs typeface="+mj-cs"/>
              </a:rPr>
              <a:t>Rarely </a:t>
            </a:r>
            <a:endParaRPr lang="en-US" sz="1400" dirty="0">
              <a:latin typeface="Arial" panose="020B0604020202020204" pitchFamily="34" charset="0"/>
              <a:cs typeface="+mj-cs"/>
            </a:endParaRPr>
          </a:p>
        </p:txBody>
      </p:sp>
      <p:sp>
        <p:nvSpPr>
          <p:cNvPr id="112" name="Rectangle 46"/>
          <p:cNvSpPr>
            <a:spLocks noChangeArrowheads="1"/>
          </p:cNvSpPr>
          <p:nvPr/>
        </p:nvSpPr>
        <p:spPr bwMode="auto">
          <a:xfrm>
            <a:off x="349250" y="2762251"/>
            <a:ext cx="1174750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473" tIns="40737" rIns="81473" bIns="40737">
            <a:spAutoFit/>
          </a:bodyPr>
          <a:lstStyle/>
          <a:p>
            <a:pPr defTabSz="814388"/>
            <a:r>
              <a:rPr lang="ar-SA" altLang="en-US" sz="4000" dirty="0" smtClean="0">
                <a:latin typeface="Times New Roman" pitchFamily="18" charset="0"/>
                <a:cs typeface="Times New Roman" pitchFamily="18" charset="0"/>
              </a:rPr>
              <a:t>بينما</a:t>
            </a:r>
            <a:endParaRPr lang="ar-SA" alt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" name="Rectangle 46"/>
          <p:cNvSpPr>
            <a:spLocks noChangeArrowheads="1"/>
          </p:cNvSpPr>
          <p:nvPr/>
        </p:nvSpPr>
        <p:spPr bwMode="auto">
          <a:xfrm>
            <a:off x="204787" y="3265489"/>
            <a:ext cx="11747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473" tIns="40737" rIns="81473" bIns="40737">
            <a:spAutoFit/>
          </a:bodyPr>
          <a:lstStyle/>
          <a:p>
            <a:pPr algn="ctr" defTabSz="814388">
              <a:defRPr/>
            </a:pPr>
            <a:r>
              <a:rPr lang="en-GB" sz="1400" dirty="0" smtClean="0">
                <a:latin typeface="Times New Roman" pitchFamily="18" charset="0"/>
                <a:cs typeface="+mj-cs"/>
              </a:rPr>
              <a:t>Whereas </a:t>
            </a:r>
            <a:endParaRPr lang="ar-SA" sz="1400" dirty="0">
              <a:latin typeface="Times New Roman" pitchFamily="18" charset="0"/>
              <a:cs typeface="+mj-cs"/>
            </a:endParaRPr>
          </a:p>
        </p:txBody>
      </p:sp>
      <p:sp>
        <p:nvSpPr>
          <p:cNvPr id="115" name="Rounded Rectangle 114"/>
          <p:cNvSpPr/>
          <p:nvPr/>
        </p:nvSpPr>
        <p:spPr>
          <a:xfrm>
            <a:off x="228600" y="2133600"/>
            <a:ext cx="4419600" cy="1524000"/>
          </a:xfrm>
          <a:prstGeom prst="roundRect">
            <a:avLst/>
          </a:prstGeom>
          <a:noFill/>
          <a:ln>
            <a:solidFill>
              <a:schemeClr val="tx1">
                <a:alpha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/>
          <p:cNvSpPr/>
          <p:nvPr/>
        </p:nvSpPr>
        <p:spPr>
          <a:xfrm>
            <a:off x="152400" y="3849469"/>
            <a:ext cx="12747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600" b="1" dirty="0" smtClean="0"/>
              <a:t> مخطط</a:t>
            </a:r>
            <a:endParaRPr lang="en-GB" sz="3600" b="1" dirty="0"/>
          </a:p>
        </p:txBody>
      </p:sp>
      <p:sp>
        <p:nvSpPr>
          <p:cNvPr id="117" name="Rectangle 53"/>
          <p:cNvSpPr>
            <a:spLocks noChangeArrowheads="1"/>
          </p:cNvSpPr>
          <p:nvPr/>
        </p:nvSpPr>
        <p:spPr bwMode="auto">
          <a:xfrm>
            <a:off x="228600" y="4233446"/>
            <a:ext cx="7674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 dirty="0" smtClean="0"/>
              <a:t>striped</a:t>
            </a:r>
            <a:endParaRPr lang="en-GB" altLang="en-US" sz="1600" dirty="0"/>
          </a:p>
        </p:txBody>
      </p:sp>
      <p:sp>
        <p:nvSpPr>
          <p:cNvPr id="105" name="Rectangle 104"/>
          <p:cNvSpPr/>
          <p:nvPr/>
        </p:nvSpPr>
        <p:spPr>
          <a:xfrm>
            <a:off x="7447073" y="550862"/>
            <a:ext cx="192552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5400" b="1" dirty="0" smtClean="0"/>
              <a:t> التحدث</a:t>
            </a:r>
            <a:endParaRPr lang="en-GB" sz="54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4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1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3" cstate="print"/>
          <a:srcRect l="8354" r="8723"/>
          <a:stretch>
            <a:fillRect/>
          </a:stretch>
        </p:blipFill>
        <p:spPr bwMode="auto">
          <a:xfrm>
            <a:off x="0" y="0"/>
            <a:ext cx="9144000" cy="689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499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en-GB" altLang="en-US" smtClean="0"/>
              <a:t>Mr Cherkaoui www.arabalicious.com </a:t>
            </a:r>
            <a:endParaRPr lang="en-GB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457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dirty="0"/>
              <a:t>While-watching activities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099029" y="0"/>
            <a:ext cx="50449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b="1" dirty="0" smtClean="0"/>
              <a:t>نشاطات أثناء مشاهدة الفلم</a:t>
            </a:r>
            <a:endParaRPr lang="en-GB" sz="4400" b="1" dirty="0"/>
          </a:p>
        </p:txBody>
      </p:sp>
      <p:sp>
        <p:nvSpPr>
          <p:cNvPr id="2" name="Rectangle 1"/>
          <p:cNvSpPr/>
          <p:nvPr/>
        </p:nvSpPr>
        <p:spPr>
          <a:xfrm>
            <a:off x="7010400" y="1600200"/>
            <a:ext cx="1905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4000" dirty="0" smtClean="0">
                <a:solidFill>
                  <a:srgbClr val="000000"/>
                </a:solidFill>
              </a:rPr>
              <a:t> تقييم ذاتي</a:t>
            </a:r>
            <a:endParaRPr lang="ar-AE" sz="4000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7633" r="10833"/>
          <a:stretch/>
        </p:blipFill>
        <p:spPr>
          <a:xfrm>
            <a:off x="533400" y="762000"/>
            <a:ext cx="2667000" cy="1957341"/>
          </a:xfrm>
          <a:prstGeom prst="rect">
            <a:avLst/>
          </a:prstGeom>
        </p:spPr>
      </p:pic>
      <p:sp>
        <p:nvSpPr>
          <p:cNvPr id="105" name="Rectangle 104"/>
          <p:cNvSpPr/>
          <p:nvPr/>
        </p:nvSpPr>
        <p:spPr>
          <a:xfrm>
            <a:off x="7370873" y="685800"/>
            <a:ext cx="192552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5400" b="1" dirty="0" smtClean="0"/>
              <a:t> التحدث</a:t>
            </a:r>
            <a:endParaRPr lang="en-GB" sz="5400" b="1" dirty="0"/>
          </a:p>
        </p:txBody>
      </p:sp>
      <p:graphicFrame>
        <p:nvGraphicFramePr>
          <p:cNvPr id="106" name="Table 105"/>
          <p:cNvGraphicFramePr>
            <a:graphicFrameLocks noGrp="1"/>
          </p:cNvGraphicFramePr>
          <p:nvPr/>
        </p:nvGraphicFramePr>
        <p:xfrm>
          <a:off x="990600" y="2895600"/>
          <a:ext cx="7345364" cy="32210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6341"/>
                <a:gridCol w="1836341"/>
                <a:gridCol w="1836341"/>
                <a:gridCol w="1836341"/>
              </a:tblGrid>
              <a:tr h="579073">
                <a:tc gridSpan="4">
                  <a:txBody>
                    <a:bodyPr/>
                    <a:lstStyle/>
                    <a:p>
                      <a:pPr algn="l"/>
                      <a:r>
                        <a:rPr lang="en-GB" sz="3200" b="1" dirty="0" smtClean="0"/>
                        <a:t>Speaking</a:t>
                      </a:r>
                      <a:endParaRPr lang="en-GB" sz="3200" b="1" dirty="0"/>
                    </a:p>
                  </a:txBody>
                  <a:tcPr marL="91447" marR="91447" marT="45698" marB="45698"/>
                </a:tc>
                <a:tc hMerge="1">
                  <a:txBody>
                    <a:bodyPr/>
                    <a:lstStyle/>
                    <a:p>
                      <a:pPr algn="r"/>
                      <a:endParaRPr lang="en-GB" sz="4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96194">
                <a:tc gridSpan="4">
                  <a:txBody>
                    <a:bodyPr/>
                    <a:lstStyle/>
                    <a:p>
                      <a:r>
                        <a:rPr lang="en-GB" sz="2000" b="1" dirty="0" smtClean="0"/>
                        <a:t>How many sentences have you included in your speaking?</a:t>
                      </a:r>
                      <a:endParaRPr lang="en-GB" sz="2000" b="1" dirty="0"/>
                    </a:p>
                  </a:txBody>
                  <a:tcPr marL="91447" marR="91447" marT="45698" marB="45698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656002">
                <a:tc gridSpan="4"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91447" marR="91447" marT="45698" marB="45698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700992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 smtClean="0"/>
                        <a:t>How many of the following have you included in your speaking?</a:t>
                      </a:r>
                    </a:p>
                  </a:txBody>
                  <a:tcPr marL="91447" marR="91447" marT="45698" marB="45698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664">
                <a:tc>
                  <a:txBody>
                    <a:bodyPr/>
                    <a:lstStyle/>
                    <a:p>
                      <a:r>
                        <a:rPr lang="en-GB" sz="1800" b="1" dirty="0" smtClean="0"/>
                        <a:t>Times phrases</a:t>
                      </a:r>
                      <a:endParaRPr lang="en-GB" sz="1800" b="1" dirty="0"/>
                    </a:p>
                  </a:txBody>
                  <a:tcPr marL="91447" marR="91447" marT="45698" marB="45698"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/>
                        <a:t>Opinions </a:t>
                      </a:r>
                      <a:endParaRPr lang="en-GB" sz="1800" b="1" dirty="0"/>
                    </a:p>
                  </a:txBody>
                  <a:tcPr marL="91447" marR="91447" marT="45698" marB="45698"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/>
                        <a:t>Descriptions </a:t>
                      </a:r>
                      <a:endParaRPr lang="en-GB" sz="1800" b="1" dirty="0"/>
                    </a:p>
                  </a:txBody>
                  <a:tcPr marL="91447" marR="91447" marT="45698" marB="45698"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/>
                        <a:t>Connectives</a:t>
                      </a:r>
                      <a:endParaRPr lang="en-GB" sz="1800" b="1" dirty="0"/>
                    </a:p>
                  </a:txBody>
                  <a:tcPr marL="91447" marR="91447" marT="45698" marB="45698"/>
                </a:tc>
              </a:tr>
              <a:tr h="518113"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 marL="91447" marR="91447" marT="45698" marB="45698"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 marL="91447" marR="91447" marT="45698" marB="45698"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 marL="91447" marR="91447" marT="45698" marB="45698"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 marL="91447" marR="91447" marT="45698" marB="45698"/>
                </a:tc>
              </a:tr>
            </a:tbl>
          </a:graphicData>
        </a:graphic>
      </p:graphicFrame>
      <p:pic>
        <p:nvPicPr>
          <p:cNvPr id="107" name="Picture 21" descr="ymaqbsf2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47988" y="2947987"/>
            <a:ext cx="4921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" name="Picture 24" descr="_fk_0ajl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4913312"/>
            <a:ext cx="541338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" name="Picture 7" descr="djz3icbk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6013" y="3959225"/>
            <a:ext cx="725487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" name="Picture 5" descr="MC900013431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13200" y="2946400"/>
            <a:ext cx="581025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" name="Picture 22" descr="wgguncei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62400" y="4868862"/>
            <a:ext cx="6826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" name="Picture 16" descr="MC900113262[1]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51725" y="3538537"/>
            <a:ext cx="811213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4114800" y="1600200"/>
            <a:ext cx="2971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3200" dirty="0" smtClean="0">
                <a:solidFill>
                  <a:srgbClr val="000000"/>
                </a:solidFill>
              </a:rPr>
              <a:t>Self assessment </a:t>
            </a:r>
            <a:endParaRPr lang="ar-AE" sz="3200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457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dirty="0"/>
              <a:t>While-watching activities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099029" y="0"/>
            <a:ext cx="50449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b="1" dirty="0" smtClean="0"/>
              <a:t>نشاطات أثناء مشاهدة الفلم</a:t>
            </a:r>
            <a:endParaRPr lang="en-GB" sz="4400" b="1" dirty="0"/>
          </a:p>
        </p:txBody>
      </p:sp>
      <p:sp>
        <p:nvSpPr>
          <p:cNvPr id="2" name="Rectangle 1"/>
          <p:cNvSpPr/>
          <p:nvPr/>
        </p:nvSpPr>
        <p:spPr>
          <a:xfrm>
            <a:off x="381000" y="1443335"/>
            <a:ext cx="8763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2400" dirty="0" smtClean="0">
                <a:solidFill>
                  <a:srgbClr val="000000"/>
                </a:solidFill>
              </a:rPr>
              <a:t>اختر شخصية من الشخصيات في الصورة وصف ملابسها لزميلك</a:t>
            </a:r>
            <a:endParaRPr lang="ar-AE" sz="2400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7633" r="10833"/>
          <a:stretch/>
        </p:blipFill>
        <p:spPr>
          <a:xfrm>
            <a:off x="1752600" y="2438400"/>
            <a:ext cx="5105400" cy="3746910"/>
          </a:xfrm>
          <a:prstGeom prst="rect">
            <a:avLst/>
          </a:prstGeom>
        </p:spPr>
      </p:pic>
      <p:sp>
        <p:nvSpPr>
          <p:cNvPr id="105" name="Rectangle 104"/>
          <p:cNvSpPr/>
          <p:nvPr/>
        </p:nvSpPr>
        <p:spPr>
          <a:xfrm>
            <a:off x="7370873" y="685800"/>
            <a:ext cx="192552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5400" b="1" dirty="0" smtClean="0"/>
              <a:t> التحدث</a:t>
            </a:r>
            <a:endParaRPr lang="en-GB" sz="54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457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dirty="0"/>
              <a:t>While-watching activities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099029" y="0"/>
            <a:ext cx="50449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b="1" dirty="0" smtClean="0"/>
              <a:t>نشاطات أثناء مشاهدة الفلم</a:t>
            </a:r>
            <a:endParaRPr lang="en-GB" sz="4400" b="1" dirty="0"/>
          </a:p>
        </p:txBody>
      </p:sp>
      <p:sp>
        <p:nvSpPr>
          <p:cNvPr id="2" name="Rectangle 1"/>
          <p:cNvSpPr/>
          <p:nvPr/>
        </p:nvSpPr>
        <p:spPr>
          <a:xfrm>
            <a:off x="381000" y="1600200"/>
            <a:ext cx="8763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2400" dirty="0">
                <a:solidFill>
                  <a:srgbClr val="000000"/>
                </a:solidFill>
              </a:rPr>
              <a:t>أكتب</a:t>
            </a:r>
            <a:r>
              <a:rPr lang="ar-AE" sz="2400" dirty="0" smtClean="0">
                <a:solidFill>
                  <a:srgbClr val="000000"/>
                </a:solidFill>
              </a:rPr>
              <a:t> نصا تصف فيه الملابس </a:t>
            </a:r>
            <a:r>
              <a:rPr lang="ar-AE" sz="2400" dirty="0">
                <a:solidFill>
                  <a:srgbClr val="000000"/>
                </a:solidFill>
              </a:rPr>
              <a:t>التي </a:t>
            </a:r>
            <a:r>
              <a:rPr lang="ar-AE" sz="2400" dirty="0" smtClean="0">
                <a:solidFill>
                  <a:srgbClr val="000000"/>
                </a:solidFill>
              </a:rPr>
              <a:t>ترتديها شخصيات </a:t>
            </a:r>
            <a:r>
              <a:rPr lang="ar-AE" sz="2400" dirty="0">
                <a:solidFill>
                  <a:srgbClr val="000000"/>
                </a:solidFill>
              </a:rPr>
              <a:t>هذا المشهد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7633" r="10833"/>
          <a:stretch/>
        </p:blipFill>
        <p:spPr>
          <a:xfrm>
            <a:off x="1143000" y="2590800"/>
            <a:ext cx="5083071" cy="373052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456576" y="762000"/>
            <a:ext cx="17636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5400" b="1" dirty="0" smtClean="0"/>
              <a:t> الكتابة</a:t>
            </a:r>
            <a:endParaRPr lang="en-GB" sz="54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457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dirty="0"/>
              <a:t>While-watching activities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099029" y="0"/>
            <a:ext cx="50449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b="1" dirty="0" smtClean="0"/>
              <a:t>نشاطات أثناء مشاهدة الفلم</a:t>
            </a:r>
            <a:endParaRPr lang="en-GB" sz="4400" b="1" dirty="0"/>
          </a:p>
        </p:txBody>
      </p:sp>
      <p:sp>
        <p:nvSpPr>
          <p:cNvPr id="2" name="Rectangle 1"/>
          <p:cNvSpPr/>
          <p:nvPr/>
        </p:nvSpPr>
        <p:spPr>
          <a:xfrm>
            <a:off x="381000" y="838200"/>
            <a:ext cx="8763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2400" dirty="0">
                <a:solidFill>
                  <a:srgbClr val="000000"/>
                </a:solidFill>
              </a:rPr>
              <a:t>أكتب</a:t>
            </a:r>
            <a:r>
              <a:rPr lang="ar-AE" sz="2400" dirty="0" smtClean="0">
                <a:solidFill>
                  <a:srgbClr val="000000"/>
                </a:solidFill>
              </a:rPr>
              <a:t> نصا تصف فيه الملابس </a:t>
            </a:r>
            <a:r>
              <a:rPr lang="ar-AE" sz="2400" dirty="0">
                <a:solidFill>
                  <a:srgbClr val="000000"/>
                </a:solidFill>
              </a:rPr>
              <a:t>التي </a:t>
            </a:r>
            <a:r>
              <a:rPr lang="ar-AE" sz="2400" dirty="0" smtClean="0">
                <a:solidFill>
                  <a:srgbClr val="000000"/>
                </a:solidFill>
              </a:rPr>
              <a:t>ترتديها شخصيات </a:t>
            </a:r>
            <a:r>
              <a:rPr lang="ar-AE" sz="2400" dirty="0">
                <a:solidFill>
                  <a:srgbClr val="000000"/>
                </a:solidFill>
              </a:rPr>
              <a:t>هذا المشهد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7633" r="10833"/>
          <a:stretch/>
        </p:blipFill>
        <p:spPr>
          <a:xfrm>
            <a:off x="457200" y="685800"/>
            <a:ext cx="1774929" cy="1302640"/>
          </a:xfrm>
          <a:prstGeom prst="rect">
            <a:avLst/>
          </a:prstGeom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7896225" y="4414838"/>
            <a:ext cx="86677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200" b="1"/>
              <a:t>سترة</a:t>
            </a:r>
            <a:endParaRPr lang="en-GB" altLang="en-US" sz="3200" b="1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7734300" y="5549900"/>
            <a:ext cx="11287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IQ" altLang="en-US" sz="3200" b="1"/>
              <a:t>بَنطَلو</a:t>
            </a:r>
            <a:r>
              <a:rPr lang="ar-SA" altLang="en-US" sz="3200" b="1"/>
              <a:t>ن</a:t>
            </a:r>
            <a:endParaRPr lang="en-GB" altLang="en-US" sz="3200" b="1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1938338" y="4511675"/>
            <a:ext cx="9318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600" b="1"/>
              <a:t>أسود</a:t>
            </a:r>
            <a:endParaRPr lang="en-GB" altLang="en-US" sz="3600" b="1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4679950" y="5588000"/>
            <a:ext cx="10287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200" b="1"/>
              <a:t>قميص</a:t>
            </a:r>
            <a:endParaRPr lang="en-GB" altLang="en-US" sz="3200" b="1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655763" y="5519738"/>
            <a:ext cx="75052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200" b="1" dirty="0" smtClean="0"/>
              <a:t>أنيق</a:t>
            </a:r>
            <a:endParaRPr lang="en-GB" altLang="en-US" sz="3200" b="1" dirty="0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6696075" y="3646488"/>
            <a:ext cx="823913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200" b="1"/>
              <a:t>حذاء</a:t>
            </a:r>
            <a:endParaRPr lang="en-GB" altLang="en-US" sz="3200" b="1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358775" y="5662613"/>
            <a:ext cx="9017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200" b="1"/>
              <a:t>جلدي</a:t>
            </a:r>
            <a:endParaRPr lang="en-GB" altLang="en-US" sz="3200" b="1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5773738" y="4721225"/>
            <a:ext cx="1119187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IQ" altLang="en-US" sz="3200" b="1"/>
              <a:t>جَوارب</a:t>
            </a:r>
            <a:endParaRPr lang="en-GB" altLang="en-US" sz="3200" b="1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808038" y="4416425"/>
            <a:ext cx="11477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600" b="1" dirty="0"/>
              <a:t>سوداء</a:t>
            </a:r>
            <a:endParaRPr lang="en-GB" altLang="en-US" sz="3600" b="1" dirty="0"/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2957513" y="4443413"/>
            <a:ext cx="1025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600" b="1"/>
              <a:t>أبيض</a:t>
            </a:r>
            <a:endParaRPr lang="en-GB" altLang="en-US" sz="3600" b="1"/>
          </a:p>
        </p:txBody>
      </p:sp>
      <p:sp>
        <p:nvSpPr>
          <p:cNvPr id="17" name="Rectangle 17"/>
          <p:cNvSpPr>
            <a:spLocks noChangeArrowheads="1"/>
          </p:cNvSpPr>
          <p:nvPr/>
        </p:nvSpPr>
        <p:spPr bwMode="auto">
          <a:xfrm>
            <a:off x="2803525" y="5478463"/>
            <a:ext cx="86754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200" b="1" dirty="0" smtClean="0"/>
              <a:t>جميل</a:t>
            </a:r>
            <a:endParaRPr lang="en-GB" altLang="en-US" sz="3200" b="1" dirty="0"/>
          </a:p>
        </p:txBody>
      </p:sp>
      <p:sp>
        <p:nvSpPr>
          <p:cNvPr id="18" name="WordArt 18"/>
          <p:cNvSpPr>
            <a:spLocks noChangeArrowheads="1" noChangeShapeType="1" noTextEdit="1"/>
          </p:cNvSpPr>
          <p:nvPr/>
        </p:nvSpPr>
        <p:spPr bwMode="auto">
          <a:xfrm>
            <a:off x="1546225" y="4005263"/>
            <a:ext cx="17811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adjectives</a:t>
            </a:r>
          </a:p>
        </p:txBody>
      </p:sp>
      <p:pic>
        <p:nvPicPr>
          <p:cNvPr id="19" name="Picture 21" descr="ymaqbsf2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5867400"/>
            <a:ext cx="519112" cy="52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7" descr="djz3icbk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0" y="4953000"/>
            <a:ext cx="57310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27"/>
          <p:cNvSpPr>
            <a:spLocks noChangeArrowheads="1"/>
          </p:cNvSpPr>
          <p:nvPr/>
        </p:nvSpPr>
        <p:spPr bwMode="auto">
          <a:xfrm>
            <a:off x="8037513" y="3557588"/>
            <a:ext cx="75565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200" b="1"/>
              <a:t>خاتم</a:t>
            </a:r>
            <a:endParaRPr lang="en-GB" altLang="en-US" sz="3200" b="1"/>
          </a:p>
        </p:txBody>
      </p:sp>
      <p:sp>
        <p:nvSpPr>
          <p:cNvPr id="23" name="Rectangle 28"/>
          <p:cNvSpPr>
            <a:spLocks noChangeArrowheads="1"/>
          </p:cNvSpPr>
          <p:nvPr/>
        </p:nvSpPr>
        <p:spPr bwMode="auto">
          <a:xfrm>
            <a:off x="5718175" y="2854325"/>
            <a:ext cx="14827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200" b="1"/>
              <a:t>مجوهرات</a:t>
            </a:r>
            <a:endParaRPr lang="en-GB" altLang="en-US" sz="3200" b="1"/>
          </a:p>
        </p:txBody>
      </p:sp>
      <p:sp>
        <p:nvSpPr>
          <p:cNvPr id="24" name="Rectangle 29"/>
          <p:cNvSpPr>
            <a:spLocks noChangeArrowheads="1"/>
          </p:cNvSpPr>
          <p:nvPr/>
        </p:nvSpPr>
        <p:spPr bwMode="auto">
          <a:xfrm>
            <a:off x="5795963" y="5661025"/>
            <a:ext cx="18891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200" b="1"/>
              <a:t>سلسلة ذهبية</a:t>
            </a:r>
            <a:endParaRPr lang="en-GB" altLang="en-US" sz="3200" b="1"/>
          </a:p>
        </p:txBody>
      </p:sp>
      <p:sp>
        <p:nvSpPr>
          <p:cNvPr id="25" name="Rectangle 30"/>
          <p:cNvSpPr>
            <a:spLocks noChangeArrowheads="1"/>
          </p:cNvSpPr>
          <p:nvPr/>
        </p:nvSpPr>
        <p:spPr bwMode="auto">
          <a:xfrm>
            <a:off x="7704138" y="2782888"/>
            <a:ext cx="10287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200" b="1"/>
              <a:t>معطف</a:t>
            </a:r>
            <a:endParaRPr lang="en-GB" altLang="en-US" sz="3200" b="1"/>
          </a:p>
        </p:txBody>
      </p:sp>
      <p:sp>
        <p:nvSpPr>
          <p:cNvPr id="26" name="Rectangle 31"/>
          <p:cNvSpPr>
            <a:spLocks noChangeArrowheads="1"/>
          </p:cNvSpPr>
          <p:nvPr/>
        </p:nvSpPr>
        <p:spPr bwMode="auto">
          <a:xfrm>
            <a:off x="4356100" y="3716338"/>
            <a:ext cx="1852613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200" b="1"/>
              <a:t>غطاء للرأس</a:t>
            </a:r>
            <a:endParaRPr lang="en-GB" altLang="en-US" sz="3200" b="1"/>
          </a:p>
        </p:txBody>
      </p:sp>
      <p:sp>
        <p:nvSpPr>
          <p:cNvPr id="27" name="Rectangle 32"/>
          <p:cNvSpPr>
            <a:spLocks noChangeArrowheads="1"/>
          </p:cNvSpPr>
          <p:nvPr/>
        </p:nvSpPr>
        <p:spPr bwMode="auto">
          <a:xfrm>
            <a:off x="6927850" y="4700588"/>
            <a:ext cx="73977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IQ" altLang="en-US" sz="3200" b="1"/>
              <a:t>قُبَّعة</a:t>
            </a:r>
            <a:endParaRPr lang="en-GB" altLang="en-US" sz="3200" b="1"/>
          </a:p>
        </p:txBody>
      </p:sp>
      <p:sp>
        <p:nvSpPr>
          <p:cNvPr id="28" name="Rectangle 33"/>
          <p:cNvSpPr>
            <a:spLocks noChangeArrowheads="1"/>
          </p:cNvSpPr>
          <p:nvPr/>
        </p:nvSpPr>
        <p:spPr bwMode="auto">
          <a:xfrm>
            <a:off x="4349750" y="4667250"/>
            <a:ext cx="1077913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IQ" altLang="en-US" sz="3200" b="1"/>
              <a:t>تـَنـّورة</a:t>
            </a:r>
            <a:endParaRPr lang="en-GB" altLang="en-US" sz="3200" b="1"/>
          </a:p>
        </p:txBody>
      </p:sp>
      <p:sp>
        <p:nvSpPr>
          <p:cNvPr id="29" name="Rectangle 34"/>
          <p:cNvSpPr>
            <a:spLocks noChangeArrowheads="1"/>
          </p:cNvSpPr>
          <p:nvPr/>
        </p:nvSpPr>
        <p:spPr bwMode="auto">
          <a:xfrm>
            <a:off x="71438" y="4724400"/>
            <a:ext cx="7016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ar-SA" altLang="en-US" sz="3600" b="1"/>
              <a:t>بني</a:t>
            </a:r>
            <a:endParaRPr lang="en-GB" altLang="en-US" sz="3600" b="1"/>
          </a:p>
        </p:txBody>
      </p:sp>
      <p:sp>
        <p:nvSpPr>
          <p:cNvPr id="30" name="Rectangle 35"/>
          <p:cNvSpPr>
            <a:spLocks noChangeArrowheads="1"/>
          </p:cNvSpPr>
          <p:nvPr/>
        </p:nvSpPr>
        <p:spPr bwMode="auto">
          <a:xfrm>
            <a:off x="8148638" y="4872038"/>
            <a:ext cx="714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jacket</a:t>
            </a:r>
          </a:p>
        </p:txBody>
      </p:sp>
      <p:sp>
        <p:nvSpPr>
          <p:cNvPr id="31" name="Rectangle 36"/>
          <p:cNvSpPr>
            <a:spLocks noChangeArrowheads="1"/>
          </p:cNvSpPr>
          <p:nvPr/>
        </p:nvSpPr>
        <p:spPr bwMode="auto">
          <a:xfrm>
            <a:off x="7986713" y="6005513"/>
            <a:ext cx="9191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trousers</a:t>
            </a:r>
          </a:p>
        </p:txBody>
      </p:sp>
      <p:sp>
        <p:nvSpPr>
          <p:cNvPr id="32" name="Rectangle 37"/>
          <p:cNvSpPr>
            <a:spLocks noChangeArrowheads="1"/>
          </p:cNvSpPr>
          <p:nvPr/>
        </p:nvSpPr>
        <p:spPr bwMode="auto">
          <a:xfrm>
            <a:off x="2046288" y="5065713"/>
            <a:ext cx="657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black</a:t>
            </a:r>
          </a:p>
        </p:txBody>
      </p:sp>
      <p:sp>
        <p:nvSpPr>
          <p:cNvPr id="33" name="Rectangle 38"/>
          <p:cNvSpPr>
            <a:spLocks noChangeArrowheads="1"/>
          </p:cNvSpPr>
          <p:nvPr/>
        </p:nvSpPr>
        <p:spPr bwMode="auto">
          <a:xfrm>
            <a:off x="4932363" y="6045200"/>
            <a:ext cx="568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shirt</a:t>
            </a:r>
          </a:p>
        </p:txBody>
      </p:sp>
      <p:sp>
        <p:nvSpPr>
          <p:cNvPr id="34" name="Rectangle 39"/>
          <p:cNvSpPr>
            <a:spLocks noChangeArrowheads="1"/>
          </p:cNvSpPr>
          <p:nvPr/>
        </p:nvSpPr>
        <p:spPr bwMode="auto">
          <a:xfrm>
            <a:off x="1698625" y="6021388"/>
            <a:ext cx="6937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smart</a:t>
            </a:r>
          </a:p>
        </p:txBody>
      </p:sp>
      <p:sp>
        <p:nvSpPr>
          <p:cNvPr id="35" name="Rectangle 40"/>
          <p:cNvSpPr>
            <a:spLocks noChangeArrowheads="1"/>
          </p:cNvSpPr>
          <p:nvPr/>
        </p:nvSpPr>
        <p:spPr bwMode="auto">
          <a:xfrm>
            <a:off x="6516688" y="4103688"/>
            <a:ext cx="11223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Shoes (m)</a:t>
            </a:r>
          </a:p>
        </p:txBody>
      </p:sp>
      <p:sp>
        <p:nvSpPr>
          <p:cNvPr id="36" name="Rectangle 41"/>
          <p:cNvSpPr>
            <a:spLocks noChangeArrowheads="1"/>
          </p:cNvSpPr>
          <p:nvPr/>
        </p:nvSpPr>
        <p:spPr bwMode="auto">
          <a:xfrm>
            <a:off x="468313" y="6189663"/>
            <a:ext cx="873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Leather</a:t>
            </a:r>
          </a:p>
        </p:txBody>
      </p:sp>
      <p:sp>
        <p:nvSpPr>
          <p:cNvPr id="37" name="Rectangle 42"/>
          <p:cNvSpPr>
            <a:spLocks noChangeArrowheads="1"/>
          </p:cNvSpPr>
          <p:nvPr/>
        </p:nvSpPr>
        <p:spPr bwMode="auto">
          <a:xfrm>
            <a:off x="6026150" y="5178425"/>
            <a:ext cx="703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socks</a:t>
            </a:r>
          </a:p>
        </p:txBody>
      </p:sp>
      <p:sp>
        <p:nvSpPr>
          <p:cNvPr id="38" name="Rectangle 43"/>
          <p:cNvSpPr>
            <a:spLocks noChangeArrowheads="1"/>
          </p:cNvSpPr>
          <p:nvPr/>
        </p:nvSpPr>
        <p:spPr bwMode="auto">
          <a:xfrm>
            <a:off x="915988" y="4968875"/>
            <a:ext cx="9302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Black (f)</a:t>
            </a:r>
          </a:p>
        </p:txBody>
      </p:sp>
      <p:sp>
        <p:nvSpPr>
          <p:cNvPr id="39" name="Rectangle 44"/>
          <p:cNvSpPr>
            <a:spLocks noChangeArrowheads="1"/>
          </p:cNvSpPr>
          <p:nvPr/>
        </p:nvSpPr>
        <p:spPr bwMode="auto">
          <a:xfrm>
            <a:off x="3209925" y="4926013"/>
            <a:ext cx="657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white</a:t>
            </a:r>
          </a:p>
        </p:txBody>
      </p:sp>
      <p:sp>
        <p:nvSpPr>
          <p:cNvPr id="40" name="Rectangle 45"/>
          <p:cNvSpPr>
            <a:spLocks noChangeArrowheads="1"/>
          </p:cNvSpPr>
          <p:nvPr/>
        </p:nvSpPr>
        <p:spPr bwMode="auto">
          <a:xfrm>
            <a:off x="2786063" y="5964238"/>
            <a:ext cx="9509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beautiful</a:t>
            </a:r>
          </a:p>
        </p:txBody>
      </p:sp>
      <p:sp>
        <p:nvSpPr>
          <p:cNvPr id="41" name="Rectangle 46"/>
          <p:cNvSpPr>
            <a:spLocks noChangeArrowheads="1"/>
          </p:cNvSpPr>
          <p:nvPr/>
        </p:nvSpPr>
        <p:spPr bwMode="auto">
          <a:xfrm>
            <a:off x="7931150" y="4014788"/>
            <a:ext cx="9636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Ring (m)</a:t>
            </a:r>
          </a:p>
        </p:txBody>
      </p:sp>
      <p:sp>
        <p:nvSpPr>
          <p:cNvPr id="42" name="Rectangle 47"/>
          <p:cNvSpPr>
            <a:spLocks noChangeArrowheads="1"/>
          </p:cNvSpPr>
          <p:nvPr/>
        </p:nvSpPr>
        <p:spPr bwMode="auto">
          <a:xfrm>
            <a:off x="5827713" y="3311525"/>
            <a:ext cx="1028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Jewellery</a:t>
            </a:r>
          </a:p>
        </p:txBody>
      </p:sp>
      <p:sp>
        <p:nvSpPr>
          <p:cNvPr id="43" name="Rectangle 48"/>
          <p:cNvSpPr>
            <a:spLocks noChangeArrowheads="1"/>
          </p:cNvSpPr>
          <p:nvPr/>
        </p:nvSpPr>
        <p:spPr bwMode="auto">
          <a:xfrm>
            <a:off x="6143625" y="6065838"/>
            <a:ext cx="13795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Golden chain</a:t>
            </a:r>
          </a:p>
        </p:txBody>
      </p:sp>
      <p:sp>
        <p:nvSpPr>
          <p:cNvPr id="44" name="Rectangle 49"/>
          <p:cNvSpPr>
            <a:spLocks noChangeArrowheads="1"/>
          </p:cNvSpPr>
          <p:nvPr/>
        </p:nvSpPr>
        <p:spPr bwMode="auto">
          <a:xfrm>
            <a:off x="7847013" y="3141663"/>
            <a:ext cx="612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 dirty="0"/>
              <a:t>Coat</a:t>
            </a:r>
          </a:p>
        </p:txBody>
      </p:sp>
      <p:sp>
        <p:nvSpPr>
          <p:cNvPr id="45" name="Rectangle 50"/>
          <p:cNvSpPr>
            <a:spLocks noChangeArrowheads="1"/>
          </p:cNvSpPr>
          <p:nvPr/>
        </p:nvSpPr>
        <p:spPr bwMode="auto">
          <a:xfrm>
            <a:off x="4608513" y="4173538"/>
            <a:ext cx="1076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headscarf</a:t>
            </a:r>
          </a:p>
        </p:txBody>
      </p:sp>
      <p:sp>
        <p:nvSpPr>
          <p:cNvPr id="46" name="Rectangle 51"/>
          <p:cNvSpPr>
            <a:spLocks noChangeArrowheads="1"/>
          </p:cNvSpPr>
          <p:nvPr/>
        </p:nvSpPr>
        <p:spPr bwMode="auto">
          <a:xfrm>
            <a:off x="7180263" y="5183188"/>
            <a:ext cx="46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hat</a:t>
            </a:r>
          </a:p>
        </p:txBody>
      </p:sp>
      <p:sp>
        <p:nvSpPr>
          <p:cNvPr id="47" name="Rectangle 52"/>
          <p:cNvSpPr>
            <a:spLocks noChangeArrowheads="1"/>
          </p:cNvSpPr>
          <p:nvPr/>
        </p:nvSpPr>
        <p:spPr bwMode="auto">
          <a:xfrm>
            <a:off x="4602163" y="5149850"/>
            <a:ext cx="5572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/>
              <a:t>skirt</a:t>
            </a:r>
          </a:p>
        </p:txBody>
      </p:sp>
      <p:sp>
        <p:nvSpPr>
          <p:cNvPr id="48" name="Rectangle 53"/>
          <p:cNvSpPr>
            <a:spLocks noChangeArrowheads="1"/>
          </p:cNvSpPr>
          <p:nvPr/>
        </p:nvSpPr>
        <p:spPr bwMode="auto">
          <a:xfrm>
            <a:off x="179388" y="5281613"/>
            <a:ext cx="736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 dirty="0"/>
              <a:t>brown</a:t>
            </a:r>
          </a:p>
        </p:txBody>
      </p:sp>
      <p:pic>
        <p:nvPicPr>
          <p:cNvPr id="49" name="Picture 23" descr="MC900057027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86200" y="5943600"/>
            <a:ext cx="655638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24" descr="MC900230659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58200" y="1447800"/>
            <a:ext cx="68580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Rectangle 59"/>
          <p:cNvSpPr>
            <a:spLocks noChangeArrowheads="1"/>
          </p:cNvSpPr>
          <p:nvPr/>
        </p:nvSpPr>
        <p:spPr bwMode="auto">
          <a:xfrm>
            <a:off x="5508625" y="3000375"/>
            <a:ext cx="400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/>
              <a:t>(f)</a:t>
            </a:r>
          </a:p>
        </p:txBody>
      </p:sp>
      <p:sp>
        <p:nvSpPr>
          <p:cNvPr id="52" name="Rectangle 60"/>
          <p:cNvSpPr>
            <a:spLocks noChangeArrowheads="1"/>
          </p:cNvSpPr>
          <p:nvPr/>
        </p:nvSpPr>
        <p:spPr bwMode="auto">
          <a:xfrm>
            <a:off x="7358063" y="2852738"/>
            <a:ext cx="527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/>
              <a:t>(m)</a:t>
            </a:r>
          </a:p>
        </p:txBody>
      </p:sp>
      <p:pic>
        <p:nvPicPr>
          <p:cNvPr id="53" name="Picture 19" descr="p2k0hs21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00600" y="2209800"/>
            <a:ext cx="666611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5" descr="MC900013431[1]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62800" y="3200400"/>
            <a:ext cx="601662" cy="703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22" descr="wgguncei[1]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67400" y="4038600"/>
            <a:ext cx="738187" cy="781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6" descr="MC900113262[1]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33800" y="3792201"/>
            <a:ext cx="609600" cy="726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Rectangle 35"/>
          <p:cNvSpPr>
            <a:spLocks noChangeArrowheads="1"/>
          </p:cNvSpPr>
          <p:nvPr/>
        </p:nvSpPr>
        <p:spPr bwMode="auto">
          <a:xfrm>
            <a:off x="8148638" y="5116513"/>
            <a:ext cx="5826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sutra</a:t>
            </a:r>
          </a:p>
        </p:txBody>
      </p:sp>
      <p:sp>
        <p:nvSpPr>
          <p:cNvPr id="59" name="Rectangle 36"/>
          <p:cNvSpPr>
            <a:spLocks noChangeArrowheads="1"/>
          </p:cNvSpPr>
          <p:nvPr/>
        </p:nvSpPr>
        <p:spPr bwMode="auto">
          <a:xfrm>
            <a:off x="7986713" y="6249988"/>
            <a:ext cx="9715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bantaloon</a:t>
            </a:r>
          </a:p>
        </p:txBody>
      </p:sp>
      <p:sp>
        <p:nvSpPr>
          <p:cNvPr id="60" name="Rectangle 37"/>
          <p:cNvSpPr>
            <a:spLocks noChangeArrowheads="1"/>
          </p:cNvSpPr>
          <p:nvPr/>
        </p:nvSpPr>
        <p:spPr bwMode="auto">
          <a:xfrm>
            <a:off x="2046288" y="5310188"/>
            <a:ext cx="7032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aswad</a:t>
            </a:r>
          </a:p>
        </p:txBody>
      </p:sp>
      <p:sp>
        <p:nvSpPr>
          <p:cNvPr id="61" name="Rectangle 38"/>
          <p:cNvSpPr>
            <a:spLocks noChangeArrowheads="1"/>
          </p:cNvSpPr>
          <p:nvPr/>
        </p:nvSpPr>
        <p:spPr bwMode="auto">
          <a:xfrm>
            <a:off x="4932363" y="6289675"/>
            <a:ext cx="812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qamess</a:t>
            </a:r>
          </a:p>
        </p:txBody>
      </p:sp>
      <p:sp>
        <p:nvSpPr>
          <p:cNvPr id="62" name="Rectangle 39"/>
          <p:cNvSpPr>
            <a:spLocks noChangeArrowheads="1"/>
          </p:cNvSpPr>
          <p:nvPr/>
        </p:nvSpPr>
        <p:spPr bwMode="auto">
          <a:xfrm>
            <a:off x="1698625" y="6265863"/>
            <a:ext cx="7810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aneeqa</a:t>
            </a:r>
          </a:p>
        </p:txBody>
      </p:sp>
      <p:sp>
        <p:nvSpPr>
          <p:cNvPr id="63" name="Rectangle 40"/>
          <p:cNvSpPr>
            <a:spLocks noChangeArrowheads="1"/>
          </p:cNvSpPr>
          <p:nvPr/>
        </p:nvSpPr>
        <p:spPr bwMode="auto">
          <a:xfrm>
            <a:off x="6516688" y="4348163"/>
            <a:ext cx="736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Hithaa’</a:t>
            </a:r>
          </a:p>
        </p:txBody>
      </p:sp>
      <p:sp>
        <p:nvSpPr>
          <p:cNvPr id="64" name="Rectangle 41"/>
          <p:cNvSpPr>
            <a:spLocks noChangeArrowheads="1"/>
          </p:cNvSpPr>
          <p:nvPr/>
        </p:nvSpPr>
        <p:spPr bwMode="auto">
          <a:xfrm>
            <a:off x="468313" y="6434138"/>
            <a:ext cx="6032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jildee</a:t>
            </a:r>
          </a:p>
        </p:txBody>
      </p:sp>
      <p:sp>
        <p:nvSpPr>
          <p:cNvPr id="65" name="Rectangle 42"/>
          <p:cNvSpPr>
            <a:spLocks noChangeArrowheads="1"/>
          </p:cNvSpPr>
          <p:nvPr/>
        </p:nvSpPr>
        <p:spPr bwMode="auto">
          <a:xfrm>
            <a:off x="6026150" y="5422900"/>
            <a:ext cx="8509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jawaarib</a:t>
            </a:r>
          </a:p>
        </p:txBody>
      </p:sp>
      <p:sp>
        <p:nvSpPr>
          <p:cNvPr id="66" name="Rectangle 43"/>
          <p:cNvSpPr>
            <a:spLocks noChangeArrowheads="1"/>
          </p:cNvSpPr>
          <p:nvPr/>
        </p:nvSpPr>
        <p:spPr bwMode="auto">
          <a:xfrm>
            <a:off x="915988" y="5213350"/>
            <a:ext cx="8667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Sawdaa’</a:t>
            </a:r>
          </a:p>
        </p:txBody>
      </p:sp>
      <p:sp>
        <p:nvSpPr>
          <p:cNvPr id="67" name="Rectangle 44"/>
          <p:cNvSpPr>
            <a:spLocks noChangeArrowheads="1"/>
          </p:cNvSpPr>
          <p:nvPr/>
        </p:nvSpPr>
        <p:spPr bwMode="auto">
          <a:xfrm>
            <a:off x="3209925" y="5170488"/>
            <a:ext cx="6715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abyad</a:t>
            </a:r>
          </a:p>
        </p:txBody>
      </p:sp>
      <p:sp>
        <p:nvSpPr>
          <p:cNvPr id="68" name="Rectangle 45"/>
          <p:cNvSpPr>
            <a:spLocks noChangeArrowheads="1"/>
          </p:cNvSpPr>
          <p:nvPr/>
        </p:nvSpPr>
        <p:spPr bwMode="auto">
          <a:xfrm>
            <a:off x="2787650" y="6208713"/>
            <a:ext cx="8112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jameela</a:t>
            </a:r>
          </a:p>
        </p:txBody>
      </p:sp>
      <p:sp>
        <p:nvSpPr>
          <p:cNvPr id="69" name="Rectangle 46"/>
          <p:cNvSpPr>
            <a:spLocks noChangeArrowheads="1"/>
          </p:cNvSpPr>
          <p:nvPr/>
        </p:nvSpPr>
        <p:spPr bwMode="auto">
          <a:xfrm>
            <a:off x="7931150" y="4259263"/>
            <a:ext cx="8699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khaatam</a:t>
            </a:r>
          </a:p>
        </p:txBody>
      </p:sp>
      <p:sp>
        <p:nvSpPr>
          <p:cNvPr id="70" name="Rectangle 47"/>
          <p:cNvSpPr>
            <a:spLocks noChangeArrowheads="1"/>
          </p:cNvSpPr>
          <p:nvPr/>
        </p:nvSpPr>
        <p:spPr bwMode="auto">
          <a:xfrm>
            <a:off x="5827713" y="3556000"/>
            <a:ext cx="12096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mujawharaat</a:t>
            </a:r>
          </a:p>
        </p:txBody>
      </p:sp>
      <p:sp>
        <p:nvSpPr>
          <p:cNvPr id="71" name="Rectangle 48"/>
          <p:cNvSpPr>
            <a:spLocks noChangeArrowheads="1"/>
          </p:cNvSpPr>
          <p:nvPr/>
        </p:nvSpPr>
        <p:spPr bwMode="auto">
          <a:xfrm>
            <a:off x="6143625" y="6310313"/>
            <a:ext cx="1481138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Silsila thahabiya</a:t>
            </a:r>
          </a:p>
        </p:txBody>
      </p:sp>
      <p:sp>
        <p:nvSpPr>
          <p:cNvPr id="72" name="Rectangle 49"/>
          <p:cNvSpPr>
            <a:spLocks noChangeArrowheads="1"/>
          </p:cNvSpPr>
          <p:nvPr/>
        </p:nvSpPr>
        <p:spPr bwMode="auto">
          <a:xfrm>
            <a:off x="7847013" y="3386138"/>
            <a:ext cx="6127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Mi’taf</a:t>
            </a:r>
          </a:p>
        </p:txBody>
      </p:sp>
      <p:sp>
        <p:nvSpPr>
          <p:cNvPr id="73" name="Rectangle 50"/>
          <p:cNvSpPr>
            <a:spLocks noChangeArrowheads="1"/>
          </p:cNvSpPr>
          <p:nvPr/>
        </p:nvSpPr>
        <p:spPr bwMode="auto">
          <a:xfrm>
            <a:off x="4608513" y="4418013"/>
            <a:ext cx="11842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Ghitaa’ ra’as</a:t>
            </a:r>
          </a:p>
        </p:txBody>
      </p:sp>
      <p:sp>
        <p:nvSpPr>
          <p:cNvPr id="74" name="Rectangle 51"/>
          <p:cNvSpPr>
            <a:spLocks noChangeArrowheads="1"/>
          </p:cNvSpPr>
          <p:nvPr/>
        </p:nvSpPr>
        <p:spPr bwMode="auto">
          <a:xfrm>
            <a:off x="7181850" y="5427663"/>
            <a:ext cx="762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Quba’a</a:t>
            </a:r>
          </a:p>
        </p:txBody>
      </p:sp>
      <p:sp>
        <p:nvSpPr>
          <p:cNvPr id="75" name="Rectangle 52"/>
          <p:cNvSpPr>
            <a:spLocks noChangeArrowheads="1"/>
          </p:cNvSpPr>
          <p:nvPr/>
        </p:nvSpPr>
        <p:spPr bwMode="auto">
          <a:xfrm>
            <a:off x="4603750" y="5394325"/>
            <a:ext cx="889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tannoora</a:t>
            </a:r>
          </a:p>
        </p:txBody>
      </p:sp>
      <p:sp>
        <p:nvSpPr>
          <p:cNvPr id="76" name="Rectangle 53"/>
          <p:cNvSpPr>
            <a:spLocks noChangeArrowheads="1"/>
          </p:cNvSpPr>
          <p:nvPr/>
        </p:nvSpPr>
        <p:spPr bwMode="auto">
          <a:xfrm>
            <a:off x="179388" y="5526088"/>
            <a:ext cx="7810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400"/>
              <a:t>bunnee</a:t>
            </a:r>
          </a:p>
        </p:txBody>
      </p:sp>
      <p:sp>
        <p:nvSpPr>
          <p:cNvPr id="78" name="Rectangle 77"/>
          <p:cNvSpPr/>
          <p:nvPr/>
        </p:nvSpPr>
        <p:spPr>
          <a:xfrm>
            <a:off x="7467600" y="1447800"/>
            <a:ext cx="7873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3200" b="1" dirty="0" smtClean="0">
                <a:solidFill>
                  <a:prstClr val="black"/>
                </a:solidFill>
              </a:rPr>
              <a:t> ليال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410200" y="1447800"/>
            <a:ext cx="10599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 smtClean="0">
                <a:solidFill>
                  <a:prstClr val="black"/>
                </a:solidFill>
              </a:rPr>
              <a:t>نسرين</a:t>
            </a:r>
            <a:endParaRPr lang="en-GB" sz="3200" b="1" dirty="0"/>
          </a:p>
        </p:txBody>
      </p:sp>
      <p:sp>
        <p:nvSpPr>
          <p:cNvPr id="80" name="Rectangle 79"/>
          <p:cNvSpPr/>
          <p:nvPr/>
        </p:nvSpPr>
        <p:spPr>
          <a:xfrm>
            <a:off x="6477000" y="1447800"/>
            <a:ext cx="8675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 smtClean="0">
                <a:solidFill>
                  <a:prstClr val="black"/>
                </a:solidFill>
              </a:rPr>
              <a:t>جمال</a:t>
            </a:r>
            <a:endParaRPr lang="en-GB" sz="3200" b="1" dirty="0"/>
          </a:p>
        </p:txBody>
      </p:sp>
      <p:sp>
        <p:nvSpPr>
          <p:cNvPr id="81" name="Rectangle 80"/>
          <p:cNvSpPr/>
          <p:nvPr/>
        </p:nvSpPr>
        <p:spPr>
          <a:xfrm>
            <a:off x="4572000" y="1447800"/>
            <a:ext cx="7425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 smtClean="0">
                <a:solidFill>
                  <a:prstClr val="black"/>
                </a:solidFill>
              </a:rPr>
              <a:t>ريما</a:t>
            </a:r>
            <a:endParaRPr lang="en-GB" sz="3200" b="1" dirty="0"/>
          </a:p>
        </p:txBody>
      </p:sp>
      <p:sp>
        <p:nvSpPr>
          <p:cNvPr id="82" name="Rectangle 81"/>
          <p:cNvSpPr/>
          <p:nvPr/>
        </p:nvSpPr>
        <p:spPr>
          <a:xfrm>
            <a:off x="6781800" y="1981200"/>
            <a:ext cx="10919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600" b="1" dirty="0" smtClean="0">
                <a:solidFill>
                  <a:prstClr val="black"/>
                </a:solidFill>
              </a:rPr>
              <a:t>ترتدي</a:t>
            </a:r>
            <a:endParaRPr lang="en-GB" sz="3600" b="1" dirty="0"/>
          </a:p>
        </p:txBody>
      </p:sp>
      <p:sp>
        <p:nvSpPr>
          <p:cNvPr id="83" name="Curved Left Arrow 82"/>
          <p:cNvSpPr/>
          <p:nvPr/>
        </p:nvSpPr>
        <p:spPr>
          <a:xfrm>
            <a:off x="8077200" y="1905000"/>
            <a:ext cx="457200" cy="6858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85" name="Straight Arrow Connector 84"/>
          <p:cNvCxnSpPr/>
          <p:nvPr/>
        </p:nvCxnSpPr>
        <p:spPr>
          <a:xfrm flipH="1">
            <a:off x="6858000" y="2590800"/>
            <a:ext cx="304800" cy="304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endCxn id="52" idx="0"/>
          </p:cNvCxnSpPr>
          <p:nvPr/>
        </p:nvCxnSpPr>
        <p:spPr>
          <a:xfrm>
            <a:off x="7315200" y="2667000"/>
            <a:ext cx="306388" cy="1857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1" name="Rectangle 57"/>
          <p:cNvSpPr>
            <a:spLocks noChangeArrowheads="1"/>
          </p:cNvSpPr>
          <p:nvPr/>
        </p:nvSpPr>
        <p:spPr bwMode="auto">
          <a:xfrm>
            <a:off x="1524000" y="2033587"/>
            <a:ext cx="9731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altLang="en-US" sz="4000">
                <a:solidFill>
                  <a:srgbClr val="000000"/>
                </a:solidFill>
              </a:rPr>
              <a:t>كذلك</a:t>
            </a:r>
            <a:endParaRPr lang="en-GB" altLang="en-US" sz="4000"/>
          </a:p>
        </p:txBody>
      </p:sp>
      <p:sp>
        <p:nvSpPr>
          <p:cNvPr id="92" name="Rectangle 58"/>
          <p:cNvSpPr>
            <a:spLocks noChangeArrowheads="1"/>
          </p:cNvSpPr>
          <p:nvPr/>
        </p:nvSpPr>
        <p:spPr bwMode="auto">
          <a:xfrm>
            <a:off x="3395662" y="2033587"/>
            <a:ext cx="968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altLang="en-US" sz="4000">
                <a:solidFill>
                  <a:srgbClr val="000000"/>
                </a:solidFill>
              </a:rPr>
              <a:t>أيضا</a:t>
            </a:r>
            <a:endParaRPr lang="en-GB" altLang="en-US" sz="4000"/>
          </a:p>
        </p:txBody>
      </p:sp>
      <p:sp>
        <p:nvSpPr>
          <p:cNvPr id="93" name="Rectangle 59"/>
          <p:cNvSpPr>
            <a:spLocks noChangeArrowheads="1"/>
          </p:cNvSpPr>
          <p:nvPr/>
        </p:nvSpPr>
        <p:spPr bwMode="auto">
          <a:xfrm>
            <a:off x="2747962" y="1962149"/>
            <a:ext cx="406400" cy="708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altLang="en-US" sz="4000"/>
              <a:t>و</a:t>
            </a:r>
            <a:endParaRPr lang="en-GB" altLang="en-US" sz="4000"/>
          </a:p>
        </p:txBody>
      </p:sp>
      <p:sp>
        <p:nvSpPr>
          <p:cNvPr id="94" name="Rectangle 61"/>
          <p:cNvSpPr>
            <a:spLocks noChangeArrowheads="1"/>
          </p:cNvSpPr>
          <p:nvPr/>
        </p:nvSpPr>
        <p:spPr bwMode="auto">
          <a:xfrm>
            <a:off x="1812925" y="2511425"/>
            <a:ext cx="5349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altLang="en-US" sz="1400" dirty="0">
                <a:solidFill>
                  <a:srgbClr val="000000"/>
                </a:solidFill>
              </a:rPr>
              <a:t>Also </a:t>
            </a:r>
            <a:endParaRPr lang="en-GB" altLang="en-US" sz="1400" dirty="0"/>
          </a:p>
        </p:txBody>
      </p:sp>
      <p:sp>
        <p:nvSpPr>
          <p:cNvPr id="95" name="Rectangle 62"/>
          <p:cNvSpPr>
            <a:spLocks noChangeArrowheads="1"/>
          </p:cNvSpPr>
          <p:nvPr/>
        </p:nvSpPr>
        <p:spPr bwMode="auto">
          <a:xfrm>
            <a:off x="3683000" y="2511425"/>
            <a:ext cx="5365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altLang="en-US" sz="1400">
                <a:solidFill>
                  <a:srgbClr val="000000"/>
                </a:solidFill>
              </a:rPr>
              <a:t>Also </a:t>
            </a:r>
            <a:endParaRPr lang="en-GB" altLang="en-US" sz="1400"/>
          </a:p>
        </p:txBody>
      </p:sp>
      <p:sp>
        <p:nvSpPr>
          <p:cNvPr id="96" name="Rectangle 63"/>
          <p:cNvSpPr>
            <a:spLocks noChangeArrowheads="1"/>
          </p:cNvSpPr>
          <p:nvPr/>
        </p:nvSpPr>
        <p:spPr bwMode="auto">
          <a:xfrm>
            <a:off x="2646362" y="2509837"/>
            <a:ext cx="4603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altLang="en-US" sz="1400"/>
              <a:t>and</a:t>
            </a:r>
          </a:p>
        </p:txBody>
      </p:sp>
      <p:sp>
        <p:nvSpPr>
          <p:cNvPr id="97" name="Rectangle 46"/>
          <p:cNvSpPr>
            <a:spLocks noChangeArrowheads="1"/>
          </p:cNvSpPr>
          <p:nvPr/>
        </p:nvSpPr>
        <p:spPr bwMode="auto">
          <a:xfrm>
            <a:off x="1592263" y="2743200"/>
            <a:ext cx="1174750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473" tIns="40737" rIns="81473" bIns="40737">
            <a:spAutoFit/>
          </a:bodyPr>
          <a:lstStyle/>
          <a:p>
            <a:pPr defTabSz="814388"/>
            <a:r>
              <a:rPr lang="ar-SA" altLang="en-US" sz="4000">
                <a:latin typeface="Times New Roman" pitchFamily="18" charset="0"/>
                <a:cs typeface="Times New Roman" pitchFamily="18" charset="0"/>
              </a:rPr>
              <a:t>أحيانا</a:t>
            </a:r>
          </a:p>
        </p:txBody>
      </p:sp>
      <p:sp>
        <p:nvSpPr>
          <p:cNvPr id="98" name="Rectangle 99"/>
          <p:cNvSpPr>
            <a:spLocks noChangeArrowheads="1"/>
          </p:cNvSpPr>
          <p:nvPr/>
        </p:nvSpPr>
        <p:spPr bwMode="auto">
          <a:xfrm>
            <a:off x="2811462" y="2797176"/>
            <a:ext cx="741362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473" tIns="40737" rIns="81473" bIns="40737">
            <a:spAutoFit/>
          </a:bodyPr>
          <a:lstStyle/>
          <a:p>
            <a:pPr defTabSz="814388"/>
            <a:r>
              <a:rPr lang="ar-SA" altLang="en-US" sz="4000">
                <a:latin typeface="Times New Roman" pitchFamily="18" charset="0"/>
                <a:cs typeface="Times New Roman" pitchFamily="18" charset="0"/>
              </a:rPr>
              <a:t>ثُمَّ</a:t>
            </a:r>
          </a:p>
        </p:txBody>
      </p:sp>
      <p:sp>
        <p:nvSpPr>
          <p:cNvPr id="99" name="Rectangle 46"/>
          <p:cNvSpPr>
            <a:spLocks noChangeArrowheads="1"/>
          </p:cNvSpPr>
          <p:nvPr/>
        </p:nvSpPr>
        <p:spPr bwMode="auto">
          <a:xfrm>
            <a:off x="371475" y="1962149"/>
            <a:ext cx="1177925" cy="698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473" tIns="40737" rIns="81473" bIns="40737">
            <a:spAutoFit/>
          </a:bodyPr>
          <a:lstStyle/>
          <a:p>
            <a:pPr defTabSz="814388"/>
            <a:r>
              <a:rPr lang="ar-SA" altLang="en-US" sz="4000">
                <a:latin typeface="Times New Roman" pitchFamily="18" charset="0"/>
                <a:cs typeface="Times New Roman" pitchFamily="18" charset="0"/>
              </a:rPr>
              <a:t>غالبا</a:t>
            </a:r>
          </a:p>
        </p:txBody>
      </p:sp>
      <p:sp>
        <p:nvSpPr>
          <p:cNvPr id="100" name="Rectangle 173"/>
          <p:cNvSpPr>
            <a:spLocks noChangeArrowheads="1"/>
          </p:cNvSpPr>
          <p:nvPr/>
        </p:nvSpPr>
        <p:spPr bwMode="auto">
          <a:xfrm>
            <a:off x="3605212" y="2676526"/>
            <a:ext cx="935037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473" tIns="40737" rIns="81473" bIns="40737">
            <a:spAutoFit/>
          </a:bodyPr>
          <a:lstStyle/>
          <a:p>
            <a:pPr defTabSz="814388"/>
            <a:r>
              <a:rPr lang="ar-SY" altLang="en-US" sz="4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نَادِرا</a:t>
            </a:r>
            <a:endParaRPr lang="en-US" altLang="en-US" sz="4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Rectangle 46"/>
          <p:cNvSpPr>
            <a:spLocks noChangeArrowheads="1"/>
          </p:cNvSpPr>
          <p:nvPr/>
        </p:nvSpPr>
        <p:spPr bwMode="auto">
          <a:xfrm>
            <a:off x="1447800" y="3246438"/>
            <a:ext cx="11747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473" tIns="40737" rIns="81473" bIns="40737">
            <a:spAutoFit/>
          </a:bodyPr>
          <a:lstStyle/>
          <a:p>
            <a:pPr algn="ctr" defTabSz="814388">
              <a:defRPr/>
            </a:pPr>
            <a:r>
              <a:rPr lang="en-GB" sz="1400" dirty="0">
                <a:latin typeface="Times New Roman" pitchFamily="18" charset="0"/>
                <a:cs typeface="+mj-cs"/>
              </a:rPr>
              <a:t>Sometimes </a:t>
            </a:r>
            <a:endParaRPr lang="ar-SA" sz="1400" dirty="0">
              <a:latin typeface="Times New Roman" pitchFamily="18" charset="0"/>
              <a:cs typeface="+mj-cs"/>
            </a:endParaRPr>
          </a:p>
        </p:txBody>
      </p:sp>
      <p:sp>
        <p:nvSpPr>
          <p:cNvPr id="102" name="Rectangle 101"/>
          <p:cNvSpPr>
            <a:spLocks noChangeArrowheads="1"/>
          </p:cNvSpPr>
          <p:nvPr/>
        </p:nvSpPr>
        <p:spPr bwMode="auto">
          <a:xfrm>
            <a:off x="2811462" y="3252788"/>
            <a:ext cx="7429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473" tIns="40737" rIns="81473" bIns="40737">
            <a:spAutoFit/>
          </a:bodyPr>
          <a:lstStyle/>
          <a:p>
            <a:pPr algn="ctr" defTabSz="814388">
              <a:defRPr/>
            </a:pPr>
            <a:r>
              <a:rPr lang="en-GB" sz="1400" dirty="0">
                <a:latin typeface="Times New Roman" pitchFamily="18" charset="0"/>
                <a:cs typeface="+mj-cs"/>
              </a:rPr>
              <a:t>Then </a:t>
            </a:r>
            <a:endParaRPr lang="ar-SA" sz="1400" dirty="0">
              <a:latin typeface="Times New Roman" pitchFamily="18" charset="0"/>
              <a:cs typeface="+mj-cs"/>
            </a:endParaRPr>
          </a:p>
        </p:txBody>
      </p:sp>
      <p:sp>
        <p:nvSpPr>
          <p:cNvPr id="103" name="Rectangle 46"/>
          <p:cNvSpPr>
            <a:spLocks noChangeArrowheads="1"/>
          </p:cNvSpPr>
          <p:nvPr/>
        </p:nvSpPr>
        <p:spPr bwMode="auto">
          <a:xfrm>
            <a:off x="228600" y="2466975"/>
            <a:ext cx="1176337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473" tIns="40737" rIns="81473" bIns="40737">
            <a:spAutoFit/>
          </a:bodyPr>
          <a:lstStyle/>
          <a:p>
            <a:pPr algn="ctr" defTabSz="814388">
              <a:defRPr/>
            </a:pPr>
            <a:r>
              <a:rPr lang="en-GB" sz="1400" dirty="0">
                <a:latin typeface="Times New Roman" pitchFamily="18" charset="0"/>
                <a:cs typeface="+mj-cs"/>
              </a:rPr>
              <a:t>Often </a:t>
            </a:r>
            <a:endParaRPr lang="ar-SA" sz="1400" dirty="0">
              <a:latin typeface="Times New Roman" pitchFamily="18" charset="0"/>
              <a:cs typeface="+mj-cs"/>
            </a:endParaRPr>
          </a:p>
        </p:txBody>
      </p:sp>
      <p:sp>
        <p:nvSpPr>
          <p:cNvPr id="104" name="Rectangle 173"/>
          <p:cNvSpPr>
            <a:spLocks noChangeArrowheads="1"/>
          </p:cNvSpPr>
          <p:nvPr/>
        </p:nvSpPr>
        <p:spPr bwMode="auto">
          <a:xfrm>
            <a:off x="3759199" y="3251201"/>
            <a:ext cx="661988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473" tIns="40737" rIns="81473" bIns="40737">
            <a:spAutoFit/>
          </a:bodyPr>
          <a:lstStyle/>
          <a:p>
            <a:pPr algn="ctr" defTabSz="814388">
              <a:defRPr/>
            </a:pPr>
            <a:r>
              <a:rPr lang="en-GB" sz="1400" dirty="0">
                <a:solidFill>
                  <a:srgbClr val="000000"/>
                </a:solidFill>
                <a:latin typeface="Arial" panose="020B0604020202020204" pitchFamily="34" charset="0"/>
                <a:cs typeface="+mj-cs"/>
              </a:rPr>
              <a:t>Rarely </a:t>
            </a:r>
            <a:endParaRPr lang="en-US" sz="1400" dirty="0">
              <a:latin typeface="Arial" panose="020B0604020202020204" pitchFamily="34" charset="0"/>
              <a:cs typeface="+mj-cs"/>
            </a:endParaRPr>
          </a:p>
        </p:txBody>
      </p:sp>
      <p:sp>
        <p:nvSpPr>
          <p:cNvPr id="112" name="Rectangle 46"/>
          <p:cNvSpPr>
            <a:spLocks noChangeArrowheads="1"/>
          </p:cNvSpPr>
          <p:nvPr/>
        </p:nvSpPr>
        <p:spPr bwMode="auto">
          <a:xfrm>
            <a:off x="349250" y="2667000"/>
            <a:ext cx="1174750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473" tIns="40737" rIns="81473" bIns="40737">
            <a:spAutoFit/>
          </a:bodyPr>
          <a:lstStyle/>
          <a:p>
            <a:pPr defTabSz="814388"/>
            <a:r>
              <a:rPr lang="ar-SA" altLang="en-US" sz="4000" dirty="0" smtClean="0">
                <a:latin typeface="Times New Roman" pitchFamily="18" charset="0"/>
                <a:cs typeface="Times New Roman" pitchFamily="18" charset="0"/>
              </a:rPr>
              <a:t>بينما</a:t>
            </a:r>
            <a:endParaRPr lang="ar-SA" alt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" name="Rectangle 46"/>
          <p:cNvSpPr>
            <a:spLocks noChangeArrowheads="1"/>
          </p:cNvSpPr>
          <p:nvPr/>
        </p:nvSpPr>
        <p:spPr bwMode="auto">
          <a:xfrm>
            <a:off x="204787" y="3170238"/>
            <a:ext cx="11747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473" tIns="40737" rIns="81473" bIns="40737">
            <a:spAutoFit/>
          </a:bodyPr>
          <a:lstStyle/>
          <a:p>
            <a:pPr algn="ctr" defTabSz="814388">
              <a:defRPr/>
            </a:pPr>
            <a:r>
              <a:rPr lang="en-GB" sz="1400" dirty="0" smtClean="0">
                <a:latin typeface="Times New Roman" pitchFamily="18" charset="0"/>
                <a:cs typeface="+mj-cs"/>
              </a:rPr>
              <a:t>Whereas </a:t>
            </a:r>
            <a:endParaRPr lang="ar-SA" sz="1400" dirty="0">
              <a:latin typeface="Times New Roman" pitchFamily="18" charset="0"/>
              <a:cs typeface="+mj-cs"/>
            </a:endParaRPr>
          </a:p>
        </p:txBody>
      </p:sp>
      <p:sp>
        <p:nvSpPr>
          <p:cNvPr id="115" name="Rounded Rectangle 114"/>
          <p:cNvSpPr/>
          <p:nvPr/>
        </p:nvSpPr>
        <p:spPr>
          <a:xfrm>
            <a:off x="228600" y="2057400"/>
            <a:ext cx="4419600" cy="1524000"/>
          </a:xfrm>
          <a:prstGeom prst="roundRect">
            <a:avLst/>
          </a:prstGeom>
          <a:noFill/>
          <a:ln>
            <a:solidFill>
              <a:schemeClr val="tx1">
                <a:alpha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/>
          <p:cNvSpPr/>
          <p:nvPr/>
        </p:nvSpPr>
        <p:spPr>
          <a:xfrm>
            <a:off x="152400" y="3776246"/>
            <a:ext cx="12747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600" b="1" dirty="0" smtClean="0"/>
              <a:t> مخطط</a:t>
            </a:r>
            <a:endParaRPr lang="en-GB" sz="3600" b="1" dirty="0"/>
          </a:p>
        </p:txBody>
      </p:sp>
      <p:sp>
        <p:nvSpPr>
          <p:cNvPr id="117" name="Rectangle 53"/>
          <p:cNvSpPr>
            <a:spLocks noChangeArrowheads="1"/>
          </p:cNvSpPr>
          <p:nvPr/>
        </p:nvSpPr>
        <p:spPr bwMode="auto">
          <a:xfrm>
            <a:off x="228600" y="4233446"/>
            <a:ext cx="7674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600" dirty="0" smtClean="0"/>
              <a:t>striped</a:t>
            </a:r>
            <a:endParaRPr lang="en-GB" alt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4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1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3589262"/>
              </p:ext>
            </p:extLst>
          </p:nvPr>
        </p:nvGraphicFramePr>
        <p:xfrm>
          <a:off x="381000" y="2286000"/>
          <a:ext cx="8305800" cy="43434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8305800"/>
              </a:tblGrid>
              <a:tr h="43434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524000" y="640140"/>
            <a:ext cx="7162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sz="2400" dirty="0" smtClean="0"/>
              <a:t>لو أتيحت لك الفرصة لكتابة أحداث الفلم من جديد,كيف ستكتبها؟</a:t>
            </a:r>
          </a:p>
          <a:p>
            <a:pPr algn="r"/>
            <a:r>
              <a:rPr lang="ar-SA" sz="2400" dirty="0" smtClean="0"/>
              <a:t> هل ستضيف سخصيات جديدة على الفلم؟</a:t>
            </a:r>
          </a:p>
          <a:p>
            <a:pPr algn="r"/>
            <a:r>
              <a:rPr lang="ar-SA" sz="2400" dirty="0" smtClean="0"/>
              <a:t> هل ستضع نهاية جديدة للفلم أم لا؟</a:t>
            </a:r>
          </a:p>
          <a:p>
            <a:pPr algn="r"/>
            <a:r>
              <a:rPr lang="ar-SA" sz="2400" dirty="0" smtClean="0"/>
              <a:t>أكتب بما لا يزيد عن مئتي كلمة</a:t>
            </a:r>
            <a:endParaRPr lang="en-GB" sz="2400" dirty="0"/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416810" y="2424500"/>
            <a:ext cx="8899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b="1" dirty="0" smtClean="0"/>
              <a:t>Higher</a:t>
            </a:r>
            <a:endParaRPr lang="en-GB" sz="2000" b="1" dirty="0"/>
          </a:p>
        </p:txBody>
      </p:sp>
      <p:pic>
        <p:nvPicPr>
          <p:cNvPr id="7" name="Picture 2" descr="Image result for layale caramel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95" y="762000"/>
            <a:ext cx="1958405" cy="1402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76200" y="0"/>
            <a:ext cx="4572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 dirty="0"/>
              <a:t>Post-viewing activities</a:t>
            </a:r>
          </a:p>
        </p:txBody>
      </p:sp>
      <p:sp>
        <p:nvSpPr>
          <p:cNvPr id="9" name="Rectangle 8"/>
          <p:cNvSpPr/>
          <p:nvPr/>
        </p:nvSpPr>
        <p:spPr>
          <a:xfrm>
            <a:off x="4419600" y="-22086"/>
            <a:ext cx="46826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000" b="1" dirty="0" smtClean="0"/>
              <a:t>نشاطات مابعد مشاهدة الفلم</a:t>
            </a:r>
            <a:endParaRPr lang="en-GB" sz="40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820364"/>
              </p:ext>
            </p:extLst>
          </p:nvPr>
        </p:nvGraphicFramePr>
        <p:xfrm>
          <a:off x="381000" y="2362200"/>
          <a:ext cx="8305800" cy="43434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8305800"/>
              </a:tblGrid>
              <a:tr h="43434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524000" y="780871"/>
            <a:ext cx="7162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sz="2400" dirty="0" smtClean="0"/>
              <a:t> ضف سخصية جديدة على الفلم؟</a:t>
            </a:r>
          </a:p>
          <a:p>
            <a:pPr algn="r"/>
            <a:r>
              <a:rPr lang="ar-SA" sz="2400" dirty="0" smtClean="0"/>
              <a:t> ضع نهاية جديدة للفلم؟</a:t>
            </a:r>
          </a:p>
          <a:p>
            <a:pPr algn="r"/>
            <a:r>
              <a:rPr lang="ar-SA" sz="2400" dirty="0" smtClean="0"/>
              <a:t>أكتب موجزاً قصيراً عن أحداث الفلم في صورته المستحدثة</a:t>
            </a:r>
            <a:endParaRPr lang="en-GB" sz="2400" dirty="0"/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381000" y="2362200"/>
            <a:ext cx="14583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b="1" dirty="0" smtClean="0"/>
              <a:t>Foundation </a:t>
            </a:r>
            <a:endParaRPr lang="en-GB" sz="2000" b="1" dirty="0"/>
          </a:p>
        </p:txBody>
      </p:sp>
      <p:pic>
        <p:nvPicPr>
          <p:cNvPr id="7" name="Picture 2" descr="Image result for layale caramel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95" y="780871"/>
            <a:ext cx="1958405" cy="1402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76200" y="0"/>
            <a:ext cx="4572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 dirty="0"/>
              <a:t>Post-viewing activities</a:t>
            </a:r>
          </a:p>
        </p:txBody>
      </p:sp>
      <p:sp>
        <p:nvSpPr>
          <p:cNvPr id="9" name="Rectangle 8"/>
          <p:cNvSpPr/>
          <p:nvPr/>
        </p:nvSpPr>
        <p:spPr>
          <a:xfrm>
            <a:off x="4419600" y="-22086"/>
            <a:ext cx="46826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000" b="1" dirty="0" smtClean="0"/>
              <a:t>نشاطات مابعد مشاهدة الفلم</a:t>
            </a:r>
            <a:endParaRPr lang="en-GB" sz="40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Image result for beirut picture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l="8649" r="9189"/>
          <a:stretch>
            <a:fillRect/>
          </a:stretch>
        </p:blipFill>
        <p:spPr bwMode="auto">
          <a:xfrm>
            <a:off x="457200" y="457200"/>
            <a:ext cx="4953000" cy="2183231"/>
          </a:xfrm>
          <a:prstGeom prst="rect">
            <a:avLst/>
          </a:prstGeom>
          <a:noFill/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629400" y="990600"/>
            <a:ext cx="1981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accent6">
                    <a:lumMod val="50000"/>
                  </a:schemeClr>
                </a:solidFill>
              </a:rPr>
              <a:t>Further Reading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6019800" y="228600"/>
            <a:ext cx="292419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6000" b="1" dirty="0" smtClean="0"/>
              <a:t>قراءة ذاتية</a:t>
            </a:r>
            <a:endParaRPr lang="en-GB" sz="6000" b="1" dirty="0"/>
          </a:p>
        </p:txBody>
      </p:sp>
      <p:sp>
        <p:nvSpPr>
          <p:cNvPr id="9" name="Rectangle 8"/>
          <p:cNvSpPr/>
          <p:nvPr/>
        </p:nvSpPr>
        <p:spPr>
          <a:xfrm>
            <a:off x="533400" y="3810000"/>
            <a:ext cx="8001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/>
              <a:t>Beirut</a:t>
            </a:r>
            <a:r>
              <a:rPr lang="en-GB" dirty="0" smtClean="0"/>
              <a:t> (</a:t>
            </a:r>
            <a:r>
              <a:rPr lang="en-GB" dirty="0" err="1" smtClean="0"/>
              <a:t>بيروت</a:t>
            </a:r>
            <a:r>
              <a:rPr lang="en-GB" dirty="0" smtClean="0"/>
              <a:t>‎‎ </a:t>
            </a:r>
            <a:r>
              <a:rPr lang="fr-FR" i="1" dirty="0" smtClean="0"/>
              <a:t>Beyrouth</a:t>
            </a:r>
            <a:r>
              <a:rPr lang="en-GB" dirty="0" smtClean="0"/>
              <a:t>) is the capital and largest city of Lebanon.  Beirut is located on the Mediterranean coast, Beirut is the country's largest  city and main seaport. </a:t>
            </a:r>
          </a:p>
          <a:p>
            <a:r>
              <a:rPr lang="en-GB" dirty="0" smtClean="0"/>
              <a:t>It is one of the oldest cities in the world, inhabited more than 5,000 years ago.  Beirut is the capital of Lebanon. </a:t>
            </a:r>
          </a:p>
          <a:p>
            <a:r>
              <a:rPr lang="en-GB" dirty="0" smtClean="0"/>
              <a:t>Beirut is the most religiously diverse cities in the middle east. In Beirut there are eighteen recognised religious groups. Beirut  is the 4</a:t>
            </a:r>
            <a:r>
              <a:rPr lang="en-GB" baseline="30000" dirty="0" smtClean="0"/>
              <a:t>th</a:t>
            </a:r>
            <a:r>
              <a:rPr lang="en-GB" dirty="0" smtClean="0"/>
              <a:t> most expensive city in the Middle East and is ranked in the top 15 World’s best cities. 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886200" y="2895600"/>
            <a:ext cx="49007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 smtClean="0"/>
              <a:t> ترجم النص التالي إلى اللغة العربية</a:t>
            </a:r>
            <a:endParaRPr lang="en-GB" sz="32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Image result for beirut picture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l="8649" r="9189"/>
          <a:stretch>
            <a:fillRect/>
          </a:stretch>
        </p:blipFill>
        <p:spPr bwMode="auto">
          <a:xfrm>
            <a:off x="762000" y="90409"/>
            <a:ext cx="4369168" cy="1925884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5691555" y="1066800"/>
            <a:ext cx="3376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 smtClean="0">
                <a:solidFill>
                  <a:srgbClr val="000000"/>
                </a:solidFill>
              </a:rPr>
              <a:t> تحدث </a:t>
            </a:r>
            <a:r>
              <a:rPr lang="ar-AE" sz="3200" dirty="0">
                <a:solidFill>
                  <a:srgbClr val="000000"/>
                </a:solidFill>
              </a:rPr>
              <a:t>عن مدينة بيروت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7239000" y="228600"/>
            <a:ext cx="173316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5400" b="1" dirty="0" smtClean="0"/>
              <a:t>التحدث</a:t>
            </a:r>
            <a:endParaRPr lang="en-GB" sz="5400" b="1" dirty="0"/>
          </a:p>
        </p:txBody>
      </p:sp>
      <p:sp>
        <p:nvSpPr>
          <p:cNvPr id="11" name="Rectangle 82"/>
          <p:cNvSpPr>
            <a:spLocks noChangeArrowheads="1"/>
          </p:cNvSpPr>
          <p:nvPr/>
        </p:nvSpPr>
        <p:spPr bwMode="auto">
          <a:xfrm>
            <a:off x="0" y="5616575"/>
            <a:ext cx="14895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/>
              <a:t>مستشفى </a:t>
            </a:r>
            <a:endParaRPr lang="en-GB" sz="3600"/>
          </a:p>
        </p:txBody>
      </p:sp>
      <p:sp>
        <p:nvSpPr>
          <p:cNvPr id="12" name="Rectangle 83"/>
          <p:cNvSpPr>
            <a:spLocks noChangeArrowheads="1"/>
          </p:cNvSpPr>
          <p:nvPr/>
        </p:nvSpPr>
        <p:spPr bwMode="auto">
          <a:xfrm>
            <a:off x="-108520" y="3763888"/>
            <a:ext cx="235994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 dirty="0"/>
              <a:t>مركز الشرطة </a:t>
            </a:r>
            <a:endParaRPr lang="en-GB" sz="3600" dirty="0"/>
          </a:p>
        </p:txBody>
      </p:sp>
      <p:sp>
        <p:nvSpPr>
          <p:cNvPr id="13" name="Rectangle 84"/>
          <p:cNvSpPr>
            <a:spLocks noChangeArrowheads="1"/>
          </p:cNvSpPr>
          <p:nvPr/>
        </p:nvSpPr>
        <p:spPr bwMode="auto">
          <a:xfrm>
            <a:off x="215883" y="4699992"/>
            <a:ext cx="97174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/>
              <a:t>ملعب</a:t>
            </a:r>
            <a:endParaRPr lang="en-GB" sz="3600"/>
          </a:p>
        </p:txBody>
      </p:sp>
      <p:sp>
        <p:nvSpPr>
          <p:cNvPr id="14" name="Rectangle 86"/>
          <p:cNvSpPr>
            <a:spLocks noChangeArrowheads="1"/>
          </p:cNvSpPr>
          <p:nvPr/>
        </p:nvSpPr>
        <p:spPr bwMode="auto">
          <a:xfrm>
            <a:off x="4283968" y="3835896"/>
            <a:ext cx="96532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 dirty="0" smtClean="0"/>
              <a:t>مسبح</a:t>
            </a:r>
            <a:endParaRPr lang="en-GB" sz="3600" dirty="0"/>
          </a:p>
        </p:txBody>
      </p:sp>
      <p:sp>
        <p:nvSpPr>
          <p:cNvPr id="15" name="Rectangle 87"/>
          <p:cNvSpPr>
            <a:spLocks noChangeArrowheads="1"/>
          </p:cNvSpPr>
          <p:nvPr/>
        </p:nvSpPr>
        <p:spPr bwMode="auto">
          <a:xfrm>
            <a:off x="3479056" y="2971800"/>
            <a:ext cx="19559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x-none" altLang="en-US" sz="3600" dirty="0" smtClean="0">
                <a:cs typeface="Times New Roman" pitchFamily="18" charset="0"/>
              </a:rPr>
              <a:t>مركز تسوق</a:t>
            </a:r>
            <a:endParaRPr lang="en-GB" altLang="en-US" sz="3600" dirty="0"/>
          </a:p>
        </p:txBody>
      </p:sp>
      <p:sp>
        <p:nvSpPr>
          <p:cNvPr id="16" name="Rectangle 88"/>
          <p:cNvSpPr>
            <a:spLocks noChangeArrowheads="1"/>
          </p:cNvSpPr>
          <p:nvPr/>
        </p:nvSpPr>
        <p:spPr bwMode="auto">
          <a:xfrm>
            <a:off x="3466460" y="4491659"/>
            <a:ext cx="8963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/>
              <a:t>سوق</a:t>
            </a:r>
            <a:endParaRPr lang="en-GB" sz="3600"/>
          </a:p>
        </p:txBody>
      </p:sp>
      <p:sp>
        <p:nvSpPr>
          <p:cNvPr id="17" name="Rectangle 89"/>
          <p:cNvSpPr>
            <a:spLocks noChangeArrowheads="1"/>
          </p:cNvSpPr>
          <p:nvPr/>
        </p:nvSpPr>
        <p:spPr bwMode="auto">
          <a:xfrm>
            <a:off x="2267744" y="3907904"/>
            <a:ext cx="108715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 dirty="0"/>
              <a:t>متحف</a:t>
            </a:r>
            <a:endParaRPr lang="en-GB" sz="3600" dirty="0"/>
          </a:p>
        </p:txBody>
      </p:sp>
      <p:sp>
        <p:nvSpPr>
          <p:cNvPr id="18" name="Rectangle 90"/>
          <p:cNvSpPr>
            <a:spLocks noChangeArrowheads="1"/>
          </p:cNvSpPr>
          <p:nvPr/>
        </p:nvSpPr>
        <p:spPr bwMode="auto">
          <a:xfrm>
            <a:off x="4523876" y="4849057"/>
            <a:ext cx="9925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0000"/>
                </a:solidFill>
              </a:rPr>
              <a:t>حديقة</a:t>
            </a:r>
            <a:endParaRPr lang="en-GB" sz="3600" dirty="0"/>
          </a:p>
        </p:txBody>
      </p:sp>
      <p:sp>
        <p:nvSpPr>
          <p:cNvPr id="19" name="Rectangle 91"/>
          <p:cNvSpPr>
            <a:spLocks noChangeArrowheads="1"/>
          </p:cNvSpPr>
          <p:nvPr/>
        </p:nvSpPr>
        <p:spPr bwMode="auto">
          <a:xfrm>
            <a:off x="2014638" y="3115816"/>
            <a:ext cx="94128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 dirty="0" smtClean="0">
                <a:solidFill>
                  <a:srgbClr val="000000"/>
                </a:solidFill>
              </a:rPr>
              <a:t>سينما</a:t>
            </a:r>
            <a:endParaRPr lang="en-GB" sz="3600" dirty="0"/>
          </a:p>
        </p:txBody>
      </p:sp>
      <p:sp>
        <p:nvSpPr>
          <p:cNvPr id="20" name="Rectangle 92"/>
          <p:cNvSpPr>
            <a:spLocks noChangeArrowheads="1"/>
          </p:cNvSpPr>
          <p:nvPr/>
        </p:nvSpPr>
        <p:spPr bwMode="auto">
          <a:xfrm>
            <a:off x="3441894" y="5793754"/>
            <a:ext cx="185018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0000"/>
                </a:solidFill>
              </a:rPr>
              <a:t>مكتب بريد </a:t>
            </a:r>
            <a:endParaRPr lang="en-GB" sz="3600" dirty="0"/>
          </a:p>
        </p:txBody>
      </p:sp>
      <p:sp>
        <p:nvSpPr>
          <p:cNvPr id="21" name="Rectangle 93"/>
          <p:cNvSpPr>
            <a:spLocks noChangeArrowheads="1"/>
          </p:cNvSpPr>
          <p:nvPr/>
        </p:nvSpPr>
        <p:spPr bwMode="auto">
          <a:xfrm>
            <a:off x="1447800" y="5876304"/>
            <a:ext cx="20938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0000"/>
                </a:solidFill>
              </a:rPr>
              <a:t>محطة القطار</a:t>
            </a:r>
            <a:endParaRPr lang="en-GB" sz="3600" dirty="0"/>
          </a:p>
        </p:txBody>
      </p:sp>
      <p:sp>
        <p:nvSpPr>
          <p:cNvPr id="22" name="Rectangle 94"/>
          <p:cNvSpPr>
            <a:spLocks noChangeArrowheads="1"/>
          </p:cNvSpPr>
          <p:nvPr/>
        </p:nvSpPr>
        <p:spPr bwMode="auto">
          <a:xfrm>
            <a:off x="2244831" y="4941153"/>
            <a:ext cx="9492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 dirty="0" smtClean="0">
                <a:solidFill>
                  <a:srgbClr val="000000"/>
                </a:solidFill>
              </a:rPr>
              <a:t>مخبز</a:t>
            </a:r>
            <a:endParaRPr lang="en-GB" sz="3600" dirty="0"/>
          </a:p>
        </p:txBody>
      </p:sp>
      <p:sp>
        <p:nvSpPr>
          <p:cNvPr id="23" name="Rectangle 96"/>
          <p:cNvSpPr>
            <a:spLocks noChangeArrowheads="1"/>
          </p:cNvSpPr>
          <p:nvPr/>
        </p:nvSpPr>
        <p:spPr bwMode="auto">
          <a:xfrm>
            <a:off x="1360767" y="4669566"/>
            <a:ext cx="93968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/>
              <a:t>مقهى</a:t>
            </a:r>
          </a:p>
        </p:txBody>
      </p:sp>
      <p:sp>
        <p:nvSpPr>
          <p:cNvPr id="24" name="Rectangle 101"/>
          <p:cNvSpPr>
            <a:spLocks noChangeArrowheads="1"/>
          </p:cNvSpPr>
          <p:nvPr/>
        </p:nvSpPr>
        <p:spPr bwMode="auto">
          <a:xfrm>
            <a:off x="6012160" y="4392439"/>
            <a:ext cx="11557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200">
                <a:solidFill>
                  <a:srgbClr val="000000"/>
                </a:solidFill>
              </a:rPr>
              <a:t>لا يوجد</a:t>
            </a:r>
            <a:endParaRPr lang="en-GB" sz="3200"/>
          </a:p>
        </p:txBody>
      </p:sp>
      <p:sp>
        <p:nvSpPr>
          <p:cNvPr id="25" name="Rectangle 47"/>
          <p:cNvSpPr>
            <a:spLocks noChangeArrowheads="1"/>
          </p:cNvSpPr>
          <p:nvPr/>
        </p:nvSpPr>
        <p:spPr bwMode="auto">
          <a:xfrm>
            <a:off x="6242050" y="3384327"/>
            <a:ext cx="1017588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AE" sz="3200" dirty="0">
                <a:solidFill>
                  <a:srgbClr val="000000"/>
                </a:solidFill>
              </a:rPr>
              <a:t>يوجد</a:t>
            </a:r>
            <a:endParaRPr lang="en-US" sz="3200" dirty="0"/>
          </a:p>
        </p:txBody>
      </p:sp>
      <p:sp>
        <p:nvSpPr>
          <p:cNvPr id="26" name="Rectangle 52"/>
          <p:cNvSpPr>
            <a:spLocks noChangeArrowheads="1"/>
          </p:cNvSpPr>
          <p:nvPr/>
        </p:nvSpPr>
        <p:spPr bwMode="auto">
          <a:xfrm>
            <a:off x="7293711" y="3824064"/>
            <a:ext cx="174278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ar-AE" sz="3200" b="1" dirty="0">
                <a:solidFill>
                  <a:srgbClr val="000000"/>
                </a:solidFill>
              </a:rPr>
              <a:t> في </a:t>
            </a:r>
            <a:r>
              <a:rPr lang="ar-AE" sz="3200" b="1" dirty="0" smtClean="0">
                <a:solidFill>
                  <a:srgbClr val="000000"/>
                </a:solidFill>
              </a:rPr>
              <a:t>بيروت </a:t>
            </a:r>
            <a:endParaRPr lang="ar-AE" sz="3200" b="1" dirty="0">
              <a:solidFill>
                <a:srgbClr val="000000"/>
              </a:solidFill>
            </a:endParaRPr>
          </a:p>
        </p:txBody>
      </p:sp>
      <p:sp>
        <p:nvSpPr>
          <p:cNvPr id="27" name="Rectangle 32"/>
          <p:cNvSpPr>
            <a:spLocks noChangeArrowheads="1"/>
          </p:cNvSpPr>
          <p:nvPr/>
        </p:nvSpPr>
        <p:spPr bwMode="auto">
          <a:xfrm>
            <a:off x="7164288" y="5751983"/>
            <a:ext cx="76174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4000" dirty="0">
                <a:solidFill>
                  <a:srgbClr val="000000"/>
                </a:solidFill>
                <a:latin typeface="Arial" charset="0"/>
                <a:cs typeface="Arial" charset="0"/>
              </a:rPr>
              <a:t>لكن</a:t>
            </a:r>
          </a:p>
        </p:txBody>
      </p:sp>
      <p:cxnSp>
        <p:nvCxnSpPr>
          <p:cNvPr id="28" name="Straight Connector 27"/>
          <p:cNvCxnSpPr/>
          <p:nvPr/>
        </p:nvCxnSpPr>
        <p:spPr>
          <a:xfrm rot="5400000">
            <a:off x="6215063" y="4398715"/>
            <a:ext cx="2141537" cy="15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4786313" y="4397127"/>
            <a:ext cx="2144712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Rectangle 82"/>
          <p:cNvSpPr>
            <a:spLocks noChangeArrowheads="1"/>
          </p:cNvSpPr>
          <p:nvPr/>
        </p:nvSpPr>
        <p:spPr bwMode="auto">
          <a:xfrm>
            <a:off x="432618" y="6072336"/>
            <a:ext cx="7794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/>
              <a:t>Hospital </a:t>
            </a:r>
          </a:p>
        </p:txBody>
      </p:sp>
      <p:sp>
        <p:nvSpPr>
          <p:cNvPr id="31" name="Rectangle 83"/>
          <p:cNvSpPr>
            <a:spLocks noChangeArrowheads="1"/>
          </p:cNvSpPr>
          <p:nvPr/>
        </p:nvSpPr>
        <p:spPr bwMode="auto">
          <a:xfrm>
            <a:off x="190500" y="4246587"/>
            <a:ext cx="11017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/>
              <a:t>Police station </a:t>
            </a:r>
          </a:p>
        </p:txBody>
      </p:sp>
      <p:sp>
        <p:nvSpPr>
          <p:cNvPr id="32" name="Rectangle 84"/>
          <p:cNvSpPr>
            <a:spLocks noChangeArrowheads="1"/>
          </p:cNvSpPr>
          <p:nvPr/>
        </p:nvSpPr>
        <p:spPr bwMode="auto">
          <a:xfrm>
            <a:off x="181528" y="5181104"/>
            <a:ext cx="77787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/>
              <a:t>Stadium </a:t>
            </a:r>
          </a:p>
        </p:txBody>
      </p:sp>
      <p:sp>
        <p:nvSpPr>
          <p:cNvPr id="33" name="Rectangle 86"/>
          <p:cNvSpPr>
            <a:spLocks noChangeArrowheads="1"/>
          </p:cNvSpPr>
          <p:nvPr/>
        </p:nvSpPr>
        <p:spPr bwMode="auto">
          <a:xfrm>
            <a:off x="4556298" y="4318744"/>
            <a:ext cx="12049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/>
              <a:t>Swimming club</a:t>
            </a:r>
          </a:p>
        </p:txBody>
      </p:sp>
      <p:sp>
        <p:nvSpPr>
          <p:cNvPr id="34" name="Rectangle 87"/>
          <p:cNvSpPr>
            <a:spLocks noChangeArrowheads="1"/>
          </p:cNvSpPr>
          <p:nvPr/>
        </p:nvSpPr>
        <p:spPr bwMode="auto">
          <a:xfrm>
            <a:off x="3908673" y="3454499"/>
            <a:ext cx="12266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smtClean="0"/>
              <a:t>Shopping centre</a:t>
            </a:r>
            <a:endParaRPr lang="en-GB" sz="1200" b="1" dirty="0"/>
          </a:p>
        </p:txBody>
      </p:sp>
      <p:sp>
        <p:nvSpPr>
          <p:cNvPr id="35" name="Rectangle 88"/>
          <p:cNvSpPr>
            <a:spLocks noChangeArrowheads="1"/>
          </p:cNvSpPr>
          <p:nvPr/>
        </p:nvSpPr>
        <p:spPr bwMode="auto">
          <a:xfrm>
            <a:off x="3568630" y="4974359"/>
            <a:ext cx="7207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/>
              <a:t>Market </a:t>
            </a:r>
          </a:p>
        </p:txBody>
      </p:sp>
      <p:sp>
        <p:nvSpPr>
          <p:cNvPr id="36" name="Rectangle 89"/>
          <p:cNvSpPr>
            <a:spLocks noChangeArrowheads="1"/>
          </p:cNvSpPr>
          <p:nvPr/>
        </p:nvSpPr>
        <p:spPr bwMode="auto">
          <a:xfrm>
            <a:off x="2498501" y="4390603"/>
            <a:ext cx="7953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/>
              <a:t>Museum </a:t>
            </a:r>
          </a:p>
        </p:txBody>
      </p:sp>
      <p:sp>
        <p:nvSpPr>
          <p:cNvPr id="37" name="Rectangle 90"/>
          <p:cNvSpPr>
            <a:spLocks noChangeArrowheads="1"/>
          </p:cNvSpPr>
          <p:nvPr/>
        </p:nvSpPr>
        <p:spPr bwMode="auto">
          <a:xfrm>
            <a:off x="4794320" y="5331756"/>
            <a:ext cx="5476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>
                <a:solidFill>
                  <a:srgbClr val="000000"/>
                </a:solidFill>
              </a:rPr>
              <a:t>Park </a:t>
            </a:r>
            <a:endParaRPr lang="en-GB" sz="1200" b="1" dirty="0"/>
          </a:p>
        </p:txBody>
      </p:sp>
      <p:sp>
        <p:nvSpPr>
          <p:cNvPr id="38" name="Rectangle 91"/>
          <p:cNvSpPr>
            <a:spLocks noChangeArrowheads="1"/>
          </p:cNvSpPr>
          <p:nvPr/>
        </p:nvSpPr>
        <p:spPr bwMode="auto">
          <a:xfrm>
            <a:off x="2313657" y="3598515"/>
            <a:ext cx="736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>
                <a:solidFill>
                  <a:srgbClr val="000000"/>
                </a:solidFill>
              </a:rPr>
              <a:t>Cinema </a:t>
            </a:r>
            <a:endParaRPr lang="en-GB" sz="1200" b="1"/>
          </a:p>
        </p:txBody>
      </p:sp>
      <p:sp>
        <p:nvSpPr>
          <p:cNvPr id="39" name="Rectangle 92"/>
          <p:cNvSpPr>
            <a:spLocks noChangeArrowheads="1"/>
          </p:cNvSpPr>
          <p:nvPr/>
        </p:nvSpPr>
        <p:spPr bwMode="auto">
          <a:xfrm>
            <a:off x="3981941" y="6276454"/>
            <a:ext cx="8651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>
                <a:solidFill>
                  <a:srgbClr val="000000"/>
                </a:solidFill>
              </a:rPr>
              <a:t>Post office</a:t>
            </a:r>
            <a:endParaRPr lang="en-GB" sz="1200" b="1" dirty="0"/>
          </a:p>
        </p:txBody>
      </p:sp>
      <p:sp>
        <p:nvSpPr>
          <p:cNvPr id="40" name="Rectangle 93"/>
          <p:cNvSpPr>
            <a:spLocks noChangeArrowheads="1"/>
          </p:cNvSpPr>
          <p:nvPr/>
        </p:nvSpPr>
        <p:spPr bwMode="auto">
          <a:xfrm>
            <a:off x="1987937" y="6276230"/>
            <a:ext cx="10715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>
                <a:solidFill>
                  <a:srgbClr val="000000"/>
                </a:solidFill>
              </a:rPr>
              <a:t>Train station </a:t>
            </a:r>
            <a:endParaRPr lang="en-GB" sz="1200" b="1"/>
          </a:p>
        </p:txBody>
      </p:sp>
      <p:sp>
        <p:nvSpPr>
          <p:cNvPr id="41" name="Rectangle 94"/>
          <p:cNvSpPr>
            <a:spLocks noChangeArrowheads="1"/>
          </p:cNvSpPr>
          <p:nvPr/>
        </p:nvSpPr>
        <p:spPr bwMode="auto">
          <a:xfrm>
            <a:off x="2543850" y="5423852"/>
            <a:ext cx="7032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>
                <a:solidFill>
                  <a:srgbClr val="000000"/>
                </a:solidFill>
              </a:rPr>
              <a:t>Bakery </a:t>
            </a:r>
            <a:endParaRPr lang="en-GB" sz="1200" b="1"/>
          </a:p>
        </p:txBody>
      </p:sp>
      <p:sp>
        <p:nvSpPr>
          <p:cNvPr id="42" name="Rectangle 95"/>
          <p:cNvSpPr>
            <a:spLocks noChangeArrowheads="1"/>
          </p:cNvSpPr>
          <p:nvPr/>
        </p:nvSpPr>
        <p:spPr bwMode="auto">
          <a:xfrm>
            <a:off x="383208" y="3407167"/>
            <a:ext cx="660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/>
              <a:t>School </a:t>
            </a:r>
            <a:endParaRPr lang="ar-AE" sz="1200" b="1" dirty="0"/>
          </a:p>
        </p:txBody>
      </p:sp>
      <p:sp>
        <p:nvSpPr>
          <p:cNvPr id="43" name="Rectangle 96"/>
          <p:cNvSpPr>
            <a:spLocks noChangeArrowheads="1"/>
          </p:cNvSpPr>
          <p:nvPr/>
        </p:nvSpPr>
        <p:spPr bwMode="auto">
          <a:xfrm>
            <a:off x="1659786" y="5152266"/>
            <a:ext cx="5302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/>
              <a:t>Cafe </a:t>
            </a:r>
            <a:endParaRPr lang="ar-AE" sz="1200" b="1" dirty="0"/>
          </a:p>
        </p:txBody>
      </p:sp>
      <p:sp>
        <p:nvSpPr>
          <p:cNvPr id="44" name="Rectangle 101"/>
          <p:cNvSpPr>
            <a:spLocks noChangeArrowheads="1"/>
          </p:cNvSpPr>
          <p:nvPr/>
        </p:nvSpPr>
        <p:spPr bwMode="auto">
          <a:xfrm>
            <a:off x="6237585" y="4821064"/>
            <a:ext cx="91757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>
                <a:solidFill>
                  <a:srgbClr val="000000"/>
                </a:solidFill>
              </a:rPr>
              <a:t>There is no</a:t>
            </a:r>
            <a:endParaRPr lang="en-GB" sz="1200" b="1" dirty="0"/>
          </a:p>
        </p:txBody>
      </p:sp>
      <p:sp>
        <p:nvSpPr>
          <p:cNvPr id="45" name="Rectangle 167"/>
          <p:cNvSpPr>
            <a:spLocks noChangeArrowheads="1"/>
          </p:cNvSpPr>
          <p:nvPr/>
        </p:nvSpPr>
        <p:spPr bwMode="auto">
          <a:xfrm>
            <a:off x="6170613" y="3814540"/>
            <a:ext cx="10175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 b="1" dirty="0">
                <a:solidFill>
                  <a:srgbClr val="000000"/>
                </a:solidFill>
              </a:rPr>
              <a:t>There is </a:t>
            </a:r>
            <a:endParaRPr lang="en-US" sz="1200" b="1" dirty="0"/>
          </a:p>
        </p:txBody>
      </p:sp>
      <p:sp>
        <p:nvSpPr>
          <p:cNvPr id="46" name="Rectangle 170"/>
          <p:cNvSpPr>
            <a:spLocks noChangeArrowheads="1"/>
          </p:cNvSpPr>
          <p:nvPr/>
        </p:nvSpPr>
        <p:spPr bwMode="auto">
          <a:xfrm>
            <a:off x="7879011" y="4254277"/>
            <a:ext cx="8082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GB" sz="1200" b="1" dirty="0" smtClean="0">
                <a:solidFill>
                  <a:srgbClr val="000000"/>
                </a:solidFill>
              </a:rPr>
              <a:t>In Beirut  </a:t>
            </a:r>
            <a:endParaRPr lang="ar-AE" sz="1200" b="1" dirty="0">
              <a:solidFill>
                <a:srgbClr val="00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508104" y="5707359"/>
            <a:ext cx="9733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000" dirty="0">
                <a:solidFill>
                  <a:prstClr val="black"/>
                </a:solidFill>
              </a:rPr>
              <a:t>كذلك</a:t>
            </a:r>
            <a:endParaRPr lang="en-GB" sz="4000" dirty="0"/>
          </a:p>
        </p:txBody>
      </p:sp>
      <p:sp>
        <p:nvSpPr>
          <p:cNvPr id="48" name="Rectangle 47"/>
          <p:cNvSpPr/>
          <p:nvPr/>
        </p:nvSpPr>
        <p:spPr>
          <a:xfrm>
            <a:off x="7956376" y="5679975"/>
            <a:ext cx="9669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000" dirty="0">
                <a:solidFill>
                  <a:prstClr val="black"/>
                </a:solidFill>
              </a:rPr>
              <a:t>أيضا</a:t>
            </a:r>
            <a:endParaRPr lang="en-GB" sz="4000" dirty="0"/>
          </a:p>
        </p:txBody>
      </p:sp>
      <p:sp>
        <p:nvSpPr>
          <p:cNvPr id="49" name="Rectangle 48"/>
          <p:cNvSpPr/>
          <p:nvPr/>
        </p:nvSpPr>
        <p:spPr>
          <a:xfrm>
            <a:off x="6614392" y="5576282"/>
            <a:ext cx="4058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000" dirty="0" smtClean="0"/>
              <a:t>و</a:t>
            </a:r>
            <a:endParaRPr lang="en-GB" sz="4000" dirty="0"/>
          </a:p>
        </p:txBody>
      </p:sp>
      <p:sp>
        <p:nvSpPr>
          <p:cNvPr id="50" name="Rectangle 49"/>
          <p:cNvSpPr/>
          <p:nvPr/>
        </p:nvSpPr>
        <p:spPr>
          <a:xfrm>
            <a:off x="5796136" y="6184031"/>
            <a:ext cx="5357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smtClean="0">
                <a:solidFill>
                  <a:prstClr val="black"/>
                </a:solidFill>
              </a:rPr>
              <a:t>Also </a:t>
            </a:r>
            <a:endParaRPr lang="en-GB" sz="1400" dirty="0"/>
          </a:p>
        </p:txBody>
      </p:sp>
      <p:sp>
        <p:nvSpPr>
          <p:cNvPr id="51" name="Rectangle 50"/>
          <p:cNvSpPr/>
          <p:nvPr/>
        </p:nvSpPr>
        <p:spPr>
          <a:xfrm>
            <a:off x="8243607" y="6156647"/>
            <a:ext cx="5357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smtClean="0">
                <a:solidFill>
                  <a:prstClr val="black"/>
                </a:solidFill>
              </a:rPr>
              <a:t>Also </a:t>
            </a:r>
            <a:endParaRPr lang="en-GB" sz="1400" dirty="0"/>
          </a:p>
        </p:txBody>
      </p:sp>
      <p:sp>
        <p:nvSpPr>
          <p:cNvPr id="52" name="Rectangle 51"/>
          <p:cNvSpPr/>
          <p:nvPr/>
        </p:nvSpPr>
        <p:spPr>
          <a:xfrm>
            <a:off x="6630819" y="6112023"/>
            <a:ext cx="4603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smtClean="0"/>
              <a:t>and</a:t>
            </a:r>
            <a:endParaRPr lang="en-GB" sz="1400" dirty="0"/>
          </a:p>
        </p:txBody>
      </p:sp>
      <p:sp>
        <p:nvSpPr>
          <p:cNvPr id="53" name="Rectangle 52"/>
          <p:cNvSpPr/>
          <p:nvPr/>
        </p:nvSpPr>
        <p:spPr>
          <a:xfrm>
            <a:off x="7410769" y="6256039"/>
            <a:ext cx="4748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smtClean="0">
                <a:solidFill>
                  <a:prstClr val="black"/>
                </a:solidFill>
              </a:rPr>
              <a:t>But </a:t>
            </a:r>
            <a:endParaRPr lang="en-GB" sz="1400" dirty="0"/>
          </a:p>
        </p:txBody>
      </p:sp>
      <p:sp>
        <p:nvSpPr>
          <p:cNvPr id="54" name="Rounded Rectangle 53"/>
          <p:cNvSpPr/>
          <p:nvPr/>
        </p:nvSpPr>
        <p:spPr>
          <a:xfrm>
            <a:off x="5364088" y="5679975"/>
            <a:ext cx="3600400" cy="101127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6" name="Picture 55" descr="MCj0440550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8277" y="3227405"/>
            <a:ext cx="472769" cy="525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Rectangle 82"/>
          <p:cNvSpPr>
            <a:spLocks noChangeArrowheads="1"/>
          </p:cNvSpPr>
          <p:nvPr/>
        </p:nvSpPr>
        <p:spPr bwMode="auto">
          <a:xfrm>
            <a:off x="323528" y="6212160"/>
            <a:ext cx="9187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/>
              <a:t>mustashfaa</a:t>
            </a:r>
            <a:endParaRPr lang="en-GB" sz="1200" b="1" dirty="0"/>
          </a:p>
        </p:txBody>
      </p:sp>
      <p:sp>
        <p:nvSpPr>
          <p:cNvPr id="58" name="Rectangle 83"/>
          <p:cNvSpPr>
            <a:spLocks noChangeArrowheads="1"/>
          </p:cNvSpPr>
          <p:nvPr/>
        </p:nvSpPr>
        <p:spPr bwMode="auto">
          <a:xfrm>
            <a:off x="260492" y="4482132"/>
            <a:ext cx="111107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/>
              <a:t>Marqaz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shurta</a:t>
            </a:r>
            <a:endParaRPr lang="en-GB" sz="1200" b="1" dirty="0"/>
          </a:p>
        </p:txBody>
      </p:sp>
      <p:sp>
        <p:nvSpPr>
          <p:cNvPr id="59" name="Rectangle 84"/>
          <p:cNvSpPr>
            <a:spLocks noChangeArrowheads="1"/>
          </p:cNvSpPr>
          <p:nvPr/>
        </p:nvSpPr>
        <p:spPr bwMode="auto">
          <a:xfrm>
            <a:off x="251520" y="5416649"/>
            <a:ext cx="62241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/>
              <a:t>Mal’ab</a:t>
            </a:r>
            <a:endParaRPr lang="en-GB" sz="1200" b="1" dirty="0"/>
          </a:p>
        </p:txBody>
      </p:sp>
      <p:sp>
        <p:nvSpPr>
          <p:cNvPr id="60" name="Rectangle 86"/>
          <p:cNvSpPr>
            <a:spLocks noChangeArrowheads="1"/>
          </p:cNvSpPr>
          <p:nvPr/>
        </p:nvSpPr>
        <p:spPr bwMode="auto">
          <a:xfrm>
            <a:off x="4626290" y="4554289"/>
            <a:ext cx="6880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/>
              <a:t>masbah</a:t>
            </a:r>
            <a:endParaRPr lang="en-GB" sz="1200" b="1" dirty="0"/>
          </a:p>
        </p:txBody>
      </p:sp>
      <p:sp>
        <p:nvSpPr>
          <p:cNvPr id="61" name="Rectangle 87"/>
          <p:cNvSpPr>
            <a:spLocks noChangeArrowheads="1"/>
          </p:cNvSpPr>
          <p:nvPr/>
        </p:nvSpPr>
        <p:spPr bwMode="auto">
          <a:xfrm>
            <a:off x="3978665" y="3690044"/>
            <a:ext cx="116115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/>
              <a:t>Mrkaz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tasawuq</a:t>
            </a:r>
            <a:endParaRPr lang="en-GB" sz="1200" b="1" dirty="0"/>
          </a:p>
        </p:txBody>
      </p:sp>
      <p:sp>
        <p:nvSpPr>
          <p:cNvPr id="62" name="Rectangle 88"/>
          <p:cNvSpPr>
            <a:spLocks noChangeArrowheads="1"/>
          </p:cNvSpPr>
          <p:nvPr/>
        </p:nvSpPr>
        <p:spPr bwMode="auto">
          <a:xfrm>
            <a:off x="3638622" y="5209904"/>
            <a:ext cx="5421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smtClean="0"/>
              <a:t>Sooq </a:t>
            </a:r>
            <a:endParaRPr lang="en-GB" sz="1200" b="1" dirty="0"/>
          </a:p>
        </p:txBody>
      </p:sp>
      <p:sp>
        <p:nvSpPr>
          <p:cNvPr id="63" name="Rectangle 89"/>
          <p:cNvSpPr>
            <a:spLocks noChangeArrowheads="1"/>
          </p:cNvSpPr>
          <p:nvPr/>
        </p:nvSpPr>
        <p:spPr bwMode="auto">
          <a:xfrm>
            <a:off x="2568493" y="4626148"/>
            <a:ext cx="6962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/>
              <a:t>Mat’haf</a:t>
            </a:r>
            <a:endParaRPr lang="en-GB" sz="1200" b="1" dirty="0"/>
          </a:p>
        </p:txBody>
      </p:sp>
      <p:sp>
        <p:nvSpPr>
          <p:cNvPr id="64" name="Rectangle 90"/>
          <p:cNvSpPr>
            <a:spLocks noChangeArrowheads="1"/>
          </p:cNvSpPr>
          <p:nvPr/>
        </p:nvSpPr>
        <p:spPr bwMode="auto">
          <a:xfrm>
            <a:off x="4644008" y="5492080"/>
            <a:ext cx="73930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>
                <a:solidFill>
                  <a:srgbClr val="000000"/>
                </a:solidFill>
              </a:rPr>
              <a:t>hadeeqa</a:t>
            </a:r>
            <a:endParaRPr lang="en-GB" sz="1200" b="1" dirty="0"/>
          </a:p>
        </p:txBody>
      </p:sp>
      <p:sp>
        <p:nvSpPr>
          <p:cNvPr id="65" name="Rectangle 91"/>
          <p:cNvSpPr>
            <a:spLocks noChangeArrowheads="1"/>
          </p:cNvSpPr>
          <p:nvPr/>
        </p:nvSpPr>
        <p:spPr bwMode="auto">
          <a:xfrm>
            <a:off x="2339752" y="3763888"/>
            <a:ext cx="7970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>
                <a:solidFill>
                  <a:srgbClr val="000000"/>
                </a:solidFill>
              </a:rPr>
              <a:t>seenimaa</a:t>
            </a:r>
            <a:endParaRPr lang="en-GB" sz="1200" b="1" dirty="0"/>
          </a:p>
        </p:txBody>
      </p:sp>
      <p:sp>
        <p:nvSpPr>
          <p:cNvPr id="66" name="Rectangle 92"/>
          <p:cNvSpPr>
            <a:spLocks noChangeArrowheads="1"/>
          </p:cNvSpPr>
          <p:nvPr/>
        </p:nvSpPr>
        <p:spPr bwMode="auto">
          <a:xfrm>
            <a:off x="4051933" y="6511999"/>
            <a:ext cx="116172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>
                <a:solidFill>
                  <a:srgbClr val="000000"/>
                </a:solidFill>
              </a:rPr>
              <a:t>Maktab</a:t>
            </a:r>
            <a:r>
              <a:rPr lang="en-GB" sz="1200" b="1" dirty="0" smtClean="0">
                <a:solidFill>
                  <a:srgbClr val="000000"/>
                </a:solidFill>
              </a:rPr>
              <a:t> </a:t>
            </a:r>
            <a:r>
              <a:rPr lang="en-GB" sz="1200" b="1" dirty="0" err="1" smtClean="0">
                <a:solidFill>
                  <a:srgbClr val="000000"/>
                </a:solidFill>
              </a:rPr>
              <a:t>bareed</a:t>
            </a:r>
            <a:endParaRPr lang="en-GB" sz="1200" b="1" dirty="0"/>
          </a:p>
        </p:txBody>
      </p:sp>
      <p:sp>
        <p:nvSpPr>
          <p:cNvPr id="67" name="Rectangle 93"/>
          <p:cNvSpPr>
            <a:spLocks noChangeArrowheads="1"/>
          </p:cNvSpPr>
          <p:nvPr/>
        </p:nvSpPr>
        <p:spPr bwMode="auto">
          <a:xfrm>
            <a:off x="2057929" y="6511775"/>
            <a:ext cx="11950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>
                <a:solidFill>
                  <a:srgbClr val="000000"/>
                </a:solidFill>
              </a:rPr>
              <a:t>Mahattat</a:t>
            </a:r>
            <a:r>
              <a:rPr lang="en-GB" sz="1200" b="1" dirty="0" smtClean="0">
                <a:solidFill>
                  <a:srgbClr val="000000"/>
                </a:solidFill>
              </a:rPr>
              <a:t> </a:t>
            </a:r>
            <a:r>
              <a:rPr lang="en-GB" sz="1200" b="1" dirty="0" err="1" smtClean="0">
                <a:solidFill>
                  <a:srgbClr val="000000"/>
                </a:solidFill>
              </a:rPr>
              <a:t>qitaar</a:t>
            </a:r>
            <a:endParaRPr lang="en-GB" sz="1200" b="1" dirty="0"/>
          </a:p>
        </p:txBody>
      </p:sp>
      <p:sp>
        <p:nvSpPr>
          <p:cNvPr id="68" name="Rectangle 94"/>
          <p:cNvSpPr>
            <a:spLocks noChangeArrowheads="1"/>
          </p:cNvSpPr>
          <p:nvPr/>
        </p:nvSpPr>
        <p:spPr bwMode="auto">
          <a:xfrm>
            <a:off x="2613842" y="5659397"/>
            <a:ext cx="76174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>
                <a:solidFill>
                  <a:srgbClr val="000000"/>
                </a:solidFill>
              </a:rPr>
              <a:t>makhbaz</a:t>
            </a:r>
            <a:endParaRPr lang="en-GB" sz="1200" b="1" dirty="0"/>
          </a:p>
        </p:txBody>
      </p:sp>
      <p:sp>
        <p:nvSpPr>
          <p:cNvPr id="69" name="Rectangle 95"/>
          <p:cNvSpPr>
            <a:spLocks noChangeArrowheads="1"/>
          </p:cNvSpPr>
          <p:nvPr/>
        </p:nvSpPr>
        <p:spPr bwMode="auto">
          <a:xfrm>
            <a:off x="265096" y="3558897"/>
            <a:ext cx="73109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smtClean="0"/>
              <a:t>madrasa</a:t>
            </a:r>
            <a:endParaRPr lang="ar-AE" sz="1200" b="1" dirty="0"/>
          </a:p>
        </p:txBody>
      </p:sp>
      <p:sp>
        <p:nvSpPr>
          <p:cNvPr id="70" name="Rectangle 96"/>
          <p:cNvSpPr>
            <a:spLocks noChangeArrowheads="1"/>
          </p:cNvSpPr>
          <p:nvPr/>
        </p:nvSpPr>
        <p:spPr bwMode="auto">
          <a:xfrm>
            <a:off x="1547664" y="5387811"/>
            <a:ext cx="7024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/>
              <a:t>maqhaa</a:t>
            </a:r>
            <a:endParaRPr lang="ar-AE" sz="1200" b="1" dirty="0"/>
          </a:p>
        </p:txBody>
      </p:sp>
      <p:sp>
        <p:nvSpPr>
          <p:cNvPr id="71" name="Rectangle 101"/>
          <p:cNvSpPr>
            <a:spLocks noChangeArrowheads="1"/>
          </p:cNvSpPr>
          <p:nvPr/>
        </p:nvSpPr>
        <p:spPr bwMode="auto">
          <a:xfrm>
            <a:off x="6307577" y="5056609"/>
            <a:ext cx="87229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>
                <a:solidFill>
                  <a:srgbClr val="000000"/>
                </a:solidFill>
              </a:rPr>
              <a:t>Laa</a:t>
            </a:r>
            <a:r>
              <a:rPr lang="en-GB" sz="1200" b="1" dirty="0" smtClean="0">
                <a:solidFill>
                  <a:srgbClr val="000000"/>
                </a:solidFill>
              </a:rPr>
              <a:t> </a:t>
            </a:r>
            <a:r>
              <a:rPr lang="en-GB" sz="1200" b="1" dirty="0" err="1" smtClean="0">
                <a:solidFill>
                  <a:srgbClr val="000000"/>
                </a:solidFill>
              </a:rPr>
              <a:t>yoojad</a:t>
            </a:r>
            <a:endParaRPr lang="en-GB" sz="1200" b="1" dirty="0"/>
          </a:p>
        </p:txBody>
      </p:sp>
      <p:sp>
        <p:nvSpPr>
          <p:cNvPr id="72" name="Rectangle 167"/>
          <p:cNvSpPr>
            <a:spLocks noChangeArrowheads="1"/>
          </p:cNvSpPr>
          <p:nvPr/>
        </p:nvSpPr>
        <p:spPr bwMode="auto">
          <a:xfrm>
            <a:off x="6240605" y="4050085"/>
            <a:ext cx="10175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 b="1" dirty="0" err="1" smtClean="0">
                <a:solidFill>
                  <a:srgbClr val="000000"/>
                </a:solidFill>
              </a:rPr>
              <a:t>yoojad</a:t>
            </a:r>
            <a:endParaRPr lang="en-US" sz="1200" b="1" dirty="0"/>
          </a:p>
        </p:txBody>
      </p:sp>
      <p:sp>
        <p:nvSpPr>
          <p:cNvPr id="73" name="Rectangle 170"/>
          <p:cNvSpPr>
            <a:spLocks noChangeArrowheads="1"/>
          </p:cNvSpPr>
          <p:nvPr/>
        </p:nvSpPr>
        <p:spPr bwMode="auto">
          <a:xfrm>
            <a:off x="7805631" y="4489822"/>
            <a:ext cx="9516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GB" sz="1200" b="1" dirty="0" smtClean="0">
                <a:solidFill>
                  <a:srgbClr val="000000"/>
                </a:solidFill>
              </a:rPr>
              <a:t>Fee </a:t>
            </a:r>
            <a:r>
              <a:rPr lang="en-GB" sz="1200" b="1" dirty="0" err="1" smtClean="0">
                <a:solidFill>
                  <a:srgbClr val="000000"/>
                </a:solidFill>
              </a:rPr>
              <a:t>Beiroot</a:t>
            </a:r>
            <a:r>
              <a:rPr lang="en-GB" sz="1200" b="1" dirty="0" smtClean="0">
                <a:solidFill>
                  <a:srgbClr val="000000"/>
                </a:solidFill>
              </a:rPr>
              <a:t> </a:t>
            </a:r>
            <a:endParaRPr lang="ar-AE" sz="1200" b="1" dirty="0">
              <a:solidFill>
                <a:srgbClr val="000000"/>
              </a:solidFill>
            </a:endParaRPr>
          </a:p>
        </p:txBody>
      </p:sp>
      <p:pic>
        <p:nvPicPr>
          <p:cNvPr id="74" name="Picture 54" descr="MCBD10671_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4901" y="3799583"/>
            <a:ext cx="612775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66" descr="bd06842_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4432" y="5402137"/>
            <a:ext cx="630520" cy="499045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</p:spPr>
      </p:pic>
      <p:pic>
        <p:nvPicPr>
          <p:cNvPr id="77" name="Picture 11" descr="j018332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27952" y="3158478"/>
            <a:ext cx="648072" cy="560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" name="Rectangle 77"/>
          <p:cNvSpPr/>
          <p:nvPr/>
        </p:nvSpPr>
        <p:spPr>
          <a:xfrm>
            <a:off x="5643019" y="6336431"/>
            <a:ext cx="8419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err="1" smtClean="0">
                <a:solidFill>
                  <a:prstClr val="black"/>
                </a:solidFill>
              </a:rPr>
              <a:t>kathaalik</a:t>
            </a:r>
            <a:endParaRPr lang="en-GB" sz="1400" dirty="0"/>
          </a:p>
        </p:txBody>
      </p:sp>
      <p:sp>
        <p:nvSpPr>
          <p:cNvPr id="79" name="Rectangle 78"/>
          <p:cNvSpPr/>
          <p:nvPr/>
        </p:nvSpPr>
        <p:spPr>
          <a:xfrm>
            <a:off x="8199845" y="6309047"/>
            <a:ext cx="6232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err="1" smtClean="0">
                <a:solidFill>
                  <a:prstClr val="black"/>
                </a:solidFill>
              </a:rPr>
              <a:t>aydan</a:t>
            </a:r>
            <a:endParaRPr lang="en-GB" sz="1400" dirty="0"/>
          </a:p>
        </p:txBody>
      </p:sp>
      <p:sp>
        <p:nvSpPr>
          <p:cNvPr id="80" name="Rectangle 79"/>
          <p:cNvSpPr/>
          <p:nvPr/>
        </p:nvSpPr>
        <p:spPr>
          <a:xfrm>
            <a:off x="6662270" y="6264423"/>
            <a:ext cx="3974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err="1" smtClean="0"/>
              <a:t>wa</a:t>
            </a:r>
            <a:endParaRPr lang="en-GB" sz="1400" dirty="0"/>
          </a:p>
        </p:txBody>
      </p:sp>
      <p:sp>
        <p:nvSpPr>
          <p:cNvPr id="81" name="Rectangle 80"/>
          <p:cNvSpPr/>
          <p:nvPr/>
        </p:nvSpPr>
        <p:spPr>
          <a:xfrm>
            <a:off x="7339436" y="6408439"/>
            <a:ext cx="6174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err="1" smtClean="0">
                <a:solidFill>
                  <a:prstClr val="black"/>
                </a:solidFill>
              </a:rPr>
              <a:t>laakin</a:t>
            </a:r>
            <a:endParaRPr lang="en-GB" sz="1400" dirty="0"/>
          </a:p>
        </p:txBody>
      </p:sp>
      <p:sp>
        <p:nvSpPr>
          <p:cNvPr id="82" name="Rectangle 95"/>
          <p:cNvSpPr>
            <a:spLocks noChangeArrowheads="1"/>
          </p:cNvSpPr>
          <p:nvPr/>
        </p:nvSpPr>
        <p:spPr bwMode="auto">
          <a:xfrm>
            <a:off x="35496" y="2912636"/>
            <a:ext cx="11657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 dirty="0"/>
              <a:t>مدرسة</a:t>
            </a:r>
          </a:p>
        </p:txBody>
      </p:sp>
      <p:sp>
        <p:nvSpPr>
          <p:cNvPr id="83" name="Rectangle 50"/>
          <p:cNvSpPr>
            <a:spLocks noChangeArrowheads="1"/>
          </p:cNvSpPr>
          <p:nvPr/>
        </p:nvSpPr>
        <p:spPr bwMode="auto">
          <a:xfrm>
            <a:off x="7175500" y="1990315"/>
            <a:ext cx="18383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ar-AE" sz="3200" b="1" dirty="0" smtClean="0">
                <a:solidFill>
                  <a:srgbClr val="000000"/>
                </a:solidFill>
              </a:rPr>
              <a:t>بيروت توجد</a:t>
            </a:r>
            <a:endParaRPr lang="ar-AE" sz="3200" b="1" dirty="0">
              <a:solidFill>
                <a:srgbClr val="000000"/>
              </a:solidFill>
            </a:endParaRPr>
          </a:p>
        </p:txBody>
      </p:sp>
      <p:sp>
        <p:nvSpPr>
          <p:cNvPr id="84" name="Rectangle 83"/>
          <p:cNvSpPr>
            <a:spLocks noChangeArrowheads="1"/>
          </p:cNvSpPr>
          <p:nvPr/>
        </p:nvSpPr>
        <p:spPr bwMode="auto">
          <a:xfrm>
            <a:off x="6554788" y="2077628"/>
            <a:ext cx="660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3200">
                <a:solidFill>
                  <a:srgbClr val="000000"/>
                </a:solidFill>
                <a:latin typeface="Arial" charset="0"/>
              </a:rPr>
              <a:t>فِي </a:t>
            </a:r>
            <a:endParaRPr lang="en-US" sz="3200"/>
          </a:p>
        </p:txBody>
      </p:sp>
      <p:cxnSp>
        <p:nvCxnSpPr>
          <p:cNvPr id="85" name="Straight Connector 84"/>
          <p:cNvCxnSpPr/>
          <p:nvPr/>
        </p:nvCxnSpPr>
        <p:spPr>
          <a:xfrm rot="5400000">
            <a:off x="6858000" y="2434815"/>
            <a:ext cx="712788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rot="5400000">
            <a:off x="6326981" y="2434022"/>
            <a:ext cx="714375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7" name="Rectangle 86"/>
          <p:cNvSpPr>
            <a:spLocks noChangeArrowheads="1"/>
          </p:cNvSpPr>
          <p:nvPr/>
        </p:nvSpPr>
        <p:spPr bwMode="auto">
          <a:xfrm>
            <a:off x="4694238" y="2014128"/>
            <a:ext cx="10937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200">
                <a:solidFill>
                  <a:srgbClr val="000000"/>
                </a:solidFill>
              </a:rPr>
              <a:t>الساحل</a:t>
            </a:r>
            <a:endParaRPr lang="en-US" sz="3200"/>
          </a:p>
        </p:txBody>
      </p:sp>
      <p:sp>
        <p:nvSpPr>
          <p:cNvPr id="88" name="Rectangle 87"/>
          <p:cNvSpPr>
            <a:spLocks noChangeArrowheads="1"/>
          </p:cNvSpPr>
          <p:nvPr/>
        </p:nvSpPr>
        <p:spPr bwMode="auto">
          <a:xfrm>
            <a:off x="3738563" y="2006190"/>
            <a:ext cx="9794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200">
                <a:solidFill>
                  <a:srgbClr val="000000"/>
                </a:solidFill>
              </a:rPr>
              <a:t>الريف</a:t>
            </a:r>
            <a:endParaRPr lang="en-US" sz="3200"/>
          </a:p>
        </p:txBody>
      </p:sp>
      <p:sp>
        <p:nvSpPr>
          <p:cNvPr id="89" name="Rectangle 88"/>
          <p:cNvSpPr>
            <a:spLocks noChangeArrowheads="1"/>
          </p:cNvSpPr>
          <p:nvPr/>
        </p:nvSpPr>
        <p:spPr bwMode="auto">
          <a:xfrm>
            <a:off x="5732463" y="2006190"/>
            <a:ext cx="8826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200">
                <a:solidFill>
                  <a:srgbClr val="000000"/>
                </a:solidFill>
              </a:rPr>
              <a:t>الجبل</a:t>
            </a:r>
            <a:endParaRPr lang="en-US" sz="3200"/>
          </a:p>
        </p:txBody>
      </p:sp>
      <p:sp>
        <p:nvSpPr>
          <p:cNvPr id="90" name="Rectangle 89"/>
          <p:cNvSpPr>
            <a:spLocks noChangeArrowheads="1"/>
          </p:cNvSpPr>
          <p:nvPr/>
        </p:nvSpPr>
        <p:spPr bwMode="auto">
          <a:xfrm>
            <a:off x="6707188" y="2577690"/>
            <a:ext cx="322262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>
                <a:solidFill>
                  <a:srgbClr val="000000"/>
                </a:solidFill>
                <a:latin typeface="Arial" charset="0"/>
              </a:rPr>
              <a:t>in</a:t>
            </a:r>
            <a:endParaRPr lang="en-US" sz="1200" b="1"/>
          </a:p>
        </p:txBody>
      </p:sp>
      <p:sp>
        <p:nvSpPr>
          <p:cNvPr id="91" name="Rectangle 90"/>
          <p:cNvSpPr>
            <a:spLocks noChangeArrowheads="1"/>
          </p:cNvSpPr>
          <p:nvPr/>
        </p:nvSpPr>
        <p:spPr bwMode="auto">
          <a:xfrm>
            <a:off x="4846638" y="2514190"/>
            <a:ext cx="8128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>
                <a:solidFill>
                  <a:srgbClr val="000000"/>
                </a:solidFill>
              </a:rPr>
              <a:t>The coast</a:t>
            </a:r>
            <a:endParaRPr lang="en-US" sz="1200" b="1"/>
          </a:p>
        </p:txBody>
      </p:sp>
      <p:sp>
        <p:nvSpPr>
          <p:cNvPr id="92" name="Rectangle 91"/>
          <p:cNvSpPr>
            <a:spLocks noChangeArrowheads="1"/>
          </p:cNvSpPr>
          <p:nvPr/>
        </p:nvSpPr>
        <p:spPr bwMode="auto">
          <a:xfrm>
            <a:off x="3890963" y="2506253"/>
            <a:ext cx="6969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>
                <a:solidFill>
                  <a:srgbClr val="000000"/>
                </a:solidFill>
              </a:rPr>
              <a:t>country</a:t>
            </a:r>
            <a:endParaRPr lang="en-US" sz="1200" b="1" dirty="0"/>
          </a:p>
        </p:txBody>
      </p:sp>
      <p:sp>
        <p:nvSpPr>
          <p:cNvPr id="93" name="Rectangle 92"/>
          <p:cNvSpPr>
            <a:spLocks noChangeArrowheads="1"/>
          </p:cNvSpPr>
          <p:nvPr/>
        </p:nvSpPr>
        <p:spPr bwMode="auto">
          <a:xfrm>
            <a:off x="5884863" y="2506253"/>
            <a:ext cx="8159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>
                <a:solidFill>
                  <a:srgbClr val="000000"/>
                </a:solidFill>
              </a:rPr>
              <a:t>mountain</a:t>
            </a:r>
            <a:endParaRPr lang="en-US" sz="1200" b="1"/>
          </a:p>
        </p:txBody>
      </p:sp>
      <p:sp>
        <p:nvSpPr>
          <p:cNvPr id="94" name="Rectangle 93"/>
          <p:cNvSpPr>
            <a:spLocks noChangeArrowheads="1"/>
          </p:cNvSpPr>
          <p:nvPr/>
        </p:nvSpPr>
        <p:spPr bwMode="auto">
          <a:xfrm>
            <a:off x="3071813" y="2006190"/>
            <a:ext cx="660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3200">
                <a:solidFill>
                  <a:srgbClr val="000000"/>
                </a:solidFill>
                <a:latin typeface="Arial" charset="0"/>
              </a:rPr>
              <a:t>فِي </a:t>
            </a:r>
            <a:endParaRPr lang="en-US" sz="3200"/>
          </a:p>
        </p:txBody>
      </p:sp>
      <p:cxnSp>
        <p:nvCxnSpPr>
          <p:cNvPr id="95" name="Straight Connector 94"/>
          <p:cNvCxnSpPr/>
          <p:nvPr/>
        </p:nvCxnSpPr>
        <p:spPr>
          <a:xfrm rot="5400000">
            <a:off x="3357563" y="2434815"/>
            <a:ext cx="712788" cy="15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rot="5400000">
            <a:off x="2832894" y="2434022"/>
            <a:ext cx="714375" cy="15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7" name="Rectangle 96"/>
          <p:cNvSpPr>
            <a:spLocks noChangeArrowheads="1"/>
          </p:cNvSpPr>
          <p:nvPr/>
        </p:nvSpPr>
        <p:spPr bwMode="auto">
          <a:xfrm>
            <a:off x="3224213" y="2506253"/>
            <a:ext cx="322262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>
                <a:solidFill>
                  <a:srgbClr val="000000"/>
                </a:solidFill>
                <a:latin typeface="Arial" charset="0"/>
              </a:rPr>
              <a:t>in</a:t>
            </a:r>
            <a:endParaRPr lang="en-US" sz="1200" b="1"/>
          </a:p>
        </p:txBody>
      </p:sp>
      <p:sp>
        <p:nvSpPr>
          <p:cNvPr id="98" name="Rectangle 134"/>
          <p:cNvSpPr>
            <a:spLocks noChangeArrowheads="1"/>
          </p:cNvSpPr>
          <p:nvPr/>
        </p:nvSpPr>
        <p:spPr bwMode="auto">
          <a:xfrm>
            <a:off x="2205038" y="2061753"/>
            <a:ext cx="86677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200">
                <a:solidFill>
                  <a:srgbClr val="000000"/>
                </a:solidFill>
              </a:rPr>
              <a:t>شمال</a:t>
            </a:r>
            <a:endParaRPr lang="en-US" sz="3200"/>
          </a:p>
        </p:txBody>
      </p:sp>
      <p:sp>
        <p:nvSpPr>
          <p:cNvPr id="99" name="Rectangle 135"/>
          <p:cNvSpPr>
            <a:spLocks noChangeArrowheads="1"/>
          </p:cNvSpPr>
          <p:nvPr/>
        </p:nvSpPr>
        <p:spPr bwMode="auto">
          <a:xfrm>
            <a:off x="1239838" y="2061753"/>
            <a:ext cx="9747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200">
                <a:solidFill>
                  <a:srgbClr val="000000"/>
                </a:solidFill>
              </a:rPr>
              <a:t>جنوب</a:t>
            </a:r>
            <a:endParaRPr lang="en-US" sz="3200"/>
          </a:p>
        </p:txBody>
      </p:sp>
      <p:sp>
        <p:nvSpPr>
          <p:cNvPr id="100" name="Rectangle 138"/>
          <p:cNvSpPr>
            <a:spLocks noChangeArrowheads="1"/>
          </p:cNvSpPr>
          <p:nvPr/>
        </p:nvSpPr>
        <p:spPr bwMode="auto">
          <a:xfrm>
            <a:off x="304800" y="2006190"/>
            <a:ext cx="78258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ar-AE" sz="3200" dirty="0" smtClean="0">
                <a:solidFill>
                  <a:srgbClr val="000000"/>
                </a:solidFill>
              </a:rPr>
              <a:t>لبنان</a:t>
            </a:r>
            <a:endParaRPr lang="en-US" sz="3200" dirty="0">
              <a:solidFill>
                <a:srgbClr val="000000"/>
              </a:solidFill>
            </a:endParaRPr>
          </a:p>
        </p:txBody>
      </p:sp>
      <p:cxnSp>
        <p:nvCxnSpPr>
          <p:cNvPr id="101" name="Straight Connector 100"/>
          <p:cNvCxnSpPr/>
          <p:nvPr/>
        </p:nvCxnSpPr>
        <p:spPr>
          <a:xfrm rot="16200000" flipH="1">
            <a:off x="853058" y="2462212"/>
            <a:ext cx="86677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2" name="Rectangle 168"/>
          <p:cNvSpPr>
            <a:spLocks noChangeArrowheads="1"/>
          </p:cNvSpPr>
          <p:nvPr/>
        </p:nvSpPr>
        <p:spPr bwMode="auto">
          <a:xfrm>
            <a:off x="8054416" y="2434815"/>
            <a:ext cx="68159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GB" sz="1000" b="1" dirty="0" smtClean="0">
                <a:solidFill>
                  <a:srgbClr val="000000"/>
                </a:solidFill>
              </a:rPr>
              <a:t>Beirut  is </a:t>
            </a:r>
            <a:endParaRPr lang="ar-AE" sz="1000" b="1" dirty="0">
              <a:solidFill>
                <a:srgbClr val="000000"/>
              </a:solidFill>
            </a:endParaRPr>
          </a:p>
        </p:txBody>
      </p:sp>
      <p:sp>
        <p:nvSpPr>
          <p:cNvPr id="103" name="Rectangle 172"/>
          <p:cNvSpPr>
            <a:spLocks noChangeArrowheads="1"/>
          </p:cNvSpPr>
          <p:nvPr/>
        </p:nvSpPr>
        <p:spPr bwMode="auto">
          <a:xfrm>
            <a:off x="2373461" y="2491965"/>
            <a:ext cx="6143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>
                <a:solidFill>
                  <a:srgbClr val="000000"/>
                </a:solidFill>
              </a:rPr>
              <a:t>North </a:t>
            </a:r>
            <a:endParaRPr lang="en-US" sz="1200" b="1" dirty="0"/>
          </a:p>
        </p:txBody>
      </p:sp>
      <p:sp>
        <p:nvSpPr>
          <p:cNvPr id="104" name="Rectangle 173"/>
          <p:cNvSpPr>
            <a:spLocks noChangeArrowheads="1"/>
          </p:cNvSpPr>
          <p:nvPr/>
        </p:nvSpPr>
        <p:spPr bwMode="auto">
          <a:xfrm>
            <a:off x="1408261" y="2491965"/>
            <a:ext cx="6064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>
                <a:solidFill>
                  <a:srgbClr val="000000"/>
                </a:solidFill>
              </a:rPr>
              <a:t>South </a:t>
            </a:r>
            <a:endParaRPr lang="en-US" sz="1200" b="1"/>
          </a:p>
        </p:txBody>
      </p:sp>
      <p:sp>
        <p:nvSpPr>
          <p:cNvPr id="105" name="Rectangle 176"/>
          <p:cNvSpPr>
            <a:spLocks noChangeArrowheads="1"/>
          </p:cNvSpPr>
          <p:nvPr/>
        </p:nvSpPr>
        <p:spPr bwMode="auto">
          <a:xfrm>
            <a:off x="243302" y="2409018"/>
            <a:ext cx="73744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GB" sz="1200" b="1" dirty="0" smtClean="0">
                <a:solidFill>
                  <a:srgbClr val="000000"/>
                </a:solidFill>
              </a:rPr>
              <a:t>Emirates</a:t>
            </a:r>
            <a:endParaRPr lang="en-US" sz="1200" b="1" dirty="0">
              <a:solidFill>
                <a:srgbClr val="000000"/>
              </a:solidFill>
            </a:endParaRPr>
          </a:p>
        </p:txBody>
      </p:sp>
      <p:sp>
        <p:nvSpPr>
          <p:cNvPr id="106" name="Rectangle 105"/>
          <p:cNvSpPr>
            <a:spLocks noChangeArrowheads="1"/>
          </p:cNvSpPr>
          <p:nvPr/>
        </p:nvSpPr>
        <p:spPr bwMode="auto">
          <a:xfrm>
            <a:off x="4807595" y="2709105"/>
            <a:ext cx="69281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>
                <a:solidFill>
                  <a:srgbClr val="000000"/>
                </a:solidFill>
              </a:rPr>
              <a:t>assaahil</a:t>
            </a:r>
            <a:endParaRPr lang="en-US" sz="1200" b="1" dirty="0"/>
          </a:p>
        </p:txBody>
      </p:sp>
      <p:sp>
        <p:nvSpPr>
          <p:cNvPr id="107" name="Rectangle 106"/>
          <p:cNvSpPr>
            <a:spLocks noChangeArrowheads="1"/>
          </p:cNvSpPr>
          <p:nvPr/>
        </p:nvSpPr>
        <p:spPr bwMode="auto">
          <a:xfrm>
            <a:off x="3851920" y="2701168"/>
            <a:ext cx="5681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>
                <a:solidFill>
                  <a:srgbClr val="000000"/>
                </a:solidFill>
              </a:rPr>
              <a:t>arreef</a:t>
            </a:r>
            <a:endParaRPr lang="en-US" sz="1200" b="1" dirty="0"/>
          </a:p>
        </p:txBody>
      </p:sp>
      <p:sp>
        <p:nvSpPr>
          <p:cNvPr id="108" name="Rectangle 107"/>
          <p:cNvSpPr>
            <a:spLocks noChangeArrowheads="1"/>
          </p:cNvSpPr>
          <p:nvPr/>
        </p:nvSpPr>
        <p:spPr bwMode="auto">
          <a:xfrm>
            <a:off x="5845820" y="2701168"/>
            <a:ext cx="6110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>
                <a:solidFill>
                  <a:srgbClr val="000000"/>
                </a:solidFill>
              </a:rPr>
              <a:t>aljabal</a:t>
            </a:r>
            <a:endParaRPr lang="en-US" sz="1200" b="1" dirty="0"/>
          </a:p>
        </p:txBody>
      </p:sp>
      <p:sp>
        <p:nvSpPr>
          <p:cNvPr id="109" name="Rectangle 176"/>
          <p:cNvSpPr>
            <a:spLocks noChangeArrowheads="1"/>
          </p:cNvSpPr>
          <p:nvPr/>
        </p:nvSpPr>
        <p:spPr bwMode="auto">
          <a:xfrm>
            <a:off x="105657" y="2637911"/>
            <a:ext cx="86594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GB" sz="1200" b="1" dirty="0" err="1" smtClean="0">
                <a:solidFill>
                  <a:srgbClr val="000000"/>
                </a:solidFill>
              </a:rPr>
              <a:t>alimaaraat</a:t>
            </a:r>
            <a:endParaRPr lang="en-US" sz="1200" b="1" dirty="0">
              <a:solidFill>
                <a:srgbClr val="000000"/>
              </a:solidFill>
            </a:endParaRPr>
          </a:p>
        </p:txBody>
      </p:sp>
      <p:sp>
        <p:nvSpPr>
          <p:cNvPr id="110" name="Rectangle 172"/>
          <p:cNvSpPr>
            <a:spLocks noChangeArrowheads="1"/>
          </p:cNvSpPr>
          <p:nvPr/>
        </p:nvSpPr>
        <p:spPr bwMode="auto">
          <a:xfrm>
            <a:off x="2368848" y="2698886"/>
            <a:ext cx="7184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>
                <a:solidFill>
                  <a:srgbClr val="000000"/>
                </a:solidFill>
              </a:rPr>
              <a:t>shamaal</a:t>
            </a:r>
            <a:endParaRPr lang="en-US" sz="1200" b="1" dirty="0"/>
          </a:p>
        </p:txBody>
      </p:sp>
      <p:sp>
        <p:nvSpPr>
          <p:cNvPr id="111" name="Rectangle 173"/>
          <p:cNvSpPr>
            <a:spLocks noChangeArrowheads="1"/>
          </p:cNvSpPr>
          <p:nvPr/>
        </p:nvSpPr>
        <p:spPr bwMode="auto">
          <a:xfrm>
            <a:off x="1403648" y="2698886"/>
            <a:ext cx="6335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>
                <a:solidFill>
                  <a:srgbClr val="000000"/>
                </a:solidFill>
              </a:rPr>
              <a:t>janoob</a:t>
            </a:r>
            <a:endParaRPr lang="en-US" sz="1200" b="1" dirty="0"/>
          </a:p>
        </p:txBody>
      </p:sp>
      <p:sp>
        <p:nvSpPr>
          <p:cNvPr id="112" name="Rectangle 111"/>
          <p:cNvSpPr>
            <a:spLocks noChangeArrowheads="1"/>
          </p:cNvSpPr>
          <p:nvPr/>
        </p:nvSpPr>
        <p:spPr bwMode="auto">
          <a:xfrm>
            <a:off x="3203848" y="2709106"/>
            <a:ext cx="4058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smtClean="0">
                <a:solidFill>
                  <a:srgbClr val="000000"/>
                </a:solidFill>
                <a:latin typeface="Arial" charset="0"/>
              </a:rPr>
              <a:t>fee</a:t>
            </a:r>
            <a:endParaRPr lang="en-US" sz="1200" b="1" dirty="0"/>
          </a:p>
        </p:txBody>
      </p:sp>
      <p:sp>
        <p:nvSpPr>
          <p:cNvPr id="113" name="Rectangle 112"/>
          <p:cNvSpPr>
            <a:spLocks noChangeArrowheads="1"/>
          </p:cNvSpPr>
          <p:nvPr/>
        </p:nvSpPr>
        <p:spPr bwMode="auto">
          <a:xfrm>
            <a:off x="6715645" y="2847201"/>
            <a:ext cx="4058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smtClean="0">
                <a:solidFill>
                  <a:srgbClr val="000000"/>
                </a:solidFill>
                <a:latin typeface="Arial" charset="0"/>
              </a:rPr>
              <a:t>fee</a:t>
            </a:r>
            <a:endParaRPr lang="en-US" sz="1200" b="1" dirty="0"/>
          </a:p>
        </p:txBody>
      </p:sp>
      <p:sp>
        <p:nvSpPr>
          <p:cNvPr id="114" name="Rectangle 168"/>
          <p:cNvSpPr>
            <a:spLocks noChangeArrowheads="1"/>
          </p:cNvSpPr>
          <p:nvPr/>
        </p:nvSpPr>
        <p:spPr bwMode="auto">
          <a:xfrm>
            <a:off x="7781930" y="2587215"/>
            <a:ext cx="97975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GB" sz="1000" b="1" dirty="0" err="1" smtClean="0">
                <a:solidFill>
                  <a:srgbClr val="000000"/>
                </a:solidFill>
              </a:rPr>
              <a:t>Bayroot</a:t>
            </a:r>
            <a:r>
              <a:rPr lang="en-GB" sz="1000" b="1" dirty="0" smtClean="0">
                <a:solidFill>
                  <a:srgbClr val="000000"/>
                </a:solidFill>
              </a:rPr>
              <a:t> </a:t>
            </a:r>
            <a:r>
              <a:rPr lang="en-GB" sz="1000" b="1" dirty="0" err="1" smtClean="0">
                <a:solidFill>
                  <a:srgbClr val="000000"/>
                </a:solidFill>
              </a:rPr>
              <a:t>toojad</a:t>
            </a:r>
            <a:endParaRPr lang="ar-AE" sz="1000" b="1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31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70" decel="100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770" decel="100000"/>
                                        <p:tgtEl>
                                          <p:spTgt spid="9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0" dur="77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2" dur="77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770" decel="100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7" dur="770" decel="100000"/>
                                        <p:tgtEl>
                                          <p:spTgt spid="9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9" dur="77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1" dur="77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770" decel="100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6" dur="770" decel="100000"/>
                                        <p:tgtEl>
                                          <p:spTgt spid="9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8" dur="77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0" dur="77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770" decel="100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5" dur="770" decel="100000"/>
                                        <p:tgtEl>
                                          <p:spTgt spid="9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7" dur="77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9" dur="77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770" decel="100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4" dur="770" decel="100000"/>
                                        <p:tgtEl>
                                          <p:spTgt spid="9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6" dur="77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8" dur="77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770" decel="100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9" dur="770" decel="100000"/>
                                        <p:tgtEl>
                                          <p:spTgt spid="10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1" dur="77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3" dur="77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770" decel="100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8" dur="770" decel="100000"/>
                                        <p:tgtEl>
                                          <p:spTgt spid="10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0" dur="77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2" dur="77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770" decel="100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7" dur="770" decel="100000"/>
                                        <p:tgtEl>
                                          <p:spTgt spid="10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9" dur="77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1" dur="77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770" decel="100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6" dur="770" decel="100000"/>
                                        <p:tgtEl>
                                          <p:spTgt spid="1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8" dur="77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0" dur="77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770" decel="100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5" dur="770" decel="100000"/>
                                        <p:tgtEl>
                                          <p:spTgt spid="1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7" dur="77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9" dur="77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7" grpId="0"/>
      <p:bldP spid="88" grpId="0"/>
      <p:bldP spid="89" grpId="0"/>
      <p:bldP spid="9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Image result for beirut picture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l="8649" r="9189"/>
          <a:stretch>
            <a:fillRect/>
          </a:stretch>
        </p:blipFill>
        <p:spPr bwMode="auto">
          <a:xfrm>
            <a:off x="762000" y="269707"/>
            <a:ext cx="3962400" cy="1746585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5691555" y="1371600"/>
            <a:ext cx="3376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 smtClean="0">
                <a:solidFill>
                  <a:srgbClr val="000000"/>
                </a:solidFill>
              </a:rPr>
              <a:t> تحدث </a:t>
            </a:r>
            <a:r>
              <a:rPr lang="ar-AE" sz="3200" dirty="0">
                <a:solidFill>
                  <a:srgbClr val="000000"/>
                </a:solidFill>
              </a:rPr>
              <a:t>عن مدينة بيروت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7239000" y="533400"/>
            <a:ext cx="173316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5400" b="1" dirty="0" smtClean="0"/>
              <a:t>التحدث</a:t>
            </a:r>
            <a:endParaRPr lang="en-GB" sz="5400" b="1" dirty="0"/>
          </a:p>
        </p:txBody>
      </p:sp>
      <p:sp>
        <p:nvSpPr>
          <p:cNvPr id="115" name="Rectangle 46"/>
          <p:cNvSpPr>
            <a:spLocks noChangeArrowheads="1"/>
          </p:cNvSpPr>
          <p:nvPr/>
        </p:nvSpPr>
        <p:spPr bwMode="auto">
          <a:xfrm>
            <a:off x="5104093" y="2743200"/>
            <a:ext cx="40399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2400" b="1" dirty="0" smtClean="0">
                <a:latin typeface="Sylfaen" pitchFamily="18" charset="0"/>
                <a:cs typeface="Times New Roman" pitchFamily="18" charset="0"/>
              </a:rPr>
              <a:t>Opinions and reasons: </a:t>
            </a:r>
            <a:r>
              <a:rPr lang="en-GB" b="1" dirty="0" smtClean="0">
                <a:latin typeface="Sylfaen" pitchFamily="18" charset="0"/>
                <a:cs typeface="Times New Roman" pitchFamily="18" charset="0"/>
              </a:rPr>
              <a:t>Level 4 </a:t>
            </a:r>
            <a:endParaRPr lang="x-none" b="1" dirty="0">
              <a:latin typeface="Sylfaen" pitchFamily="18" charset="0"/>
              <a:cs typeface="Times New Roman" pitchFamily="18" charset="0"/>
            </a:endParaRPr>
          </a:p>
        </p:txBody>
      </p:sp>
      <p:sp>
        <p:nvSpPr>
          <p:cNvPr id="116" name="Rectangle 10"/>
          <p:cNvSpPr>
            <a:spLocks noChangeArrowheads="1"/>
          </p:cNvSpPr>
          <p:nvPr/>
        </p:nvSpPr>
        <p:spPr bwMode="auto">
          <a:xfrm>
            <a:off x="2847032" y="4376623"/>
            <a:ext cx="812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800">
                <a:cs typeface="Arial" pitchFamily="34" charset="0"/>
              </a:rPr>
              <a:t>جميلة</a:t>
            </a:r>
            <a:endParaRPr lang="en-GB" sz="2800">
              <a:cs typeface="Arial" pitchFamily="34" charset="0"/>
            </a:endParaRPr>
          </a:p>
        </p:txBody>
      </p:sp>
      <p:sp>
        <p:nvSpPr>
          <p:cNvPr id="117" name="Rectangle 12"/>
          <p:cNvSpPr>
            <a:spLocks noChangeArrowheads="1"/>
          </p:cNvSpPr>
          <p:nvPr/>
        </p:nvSpPr>
        <p:spPr bwMode="auto">
          <a:xfrm>
            <a:off x="4267200" y="3124200"/>
            <a:ext cx="77311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800">
                <a:cs typeface="Arial" pitchFamily="34" charset="0"/>
              </a:rPr>
              <a:t>هادئة</a:t>
            </a:r>
            <a:endParaRPr lang="en-GB" sz="2800">
              <a:cs typeface="Arial" pitchFamily="34" charset="0"/>
            </a:endParaRPr>
          </a:p>
        </p:txBody>
      </p:sp>
      <p:sp>
        <p:nvSpPr>
          <p:cNvPr id="118" name="Rectangle 13"/>
          <p:cNvSpPr>
            <a:spLocks noChangeArrowheads="1"/>
          </p:cNvSpPr>
          <p:nvPr/>
        </p:nvSpPr>
        <p:spPr bwMode="auto">
          <a:xfrm>
            <a:off x="4114800" y="5257800"/>
            <a:ext cx="777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800">
                <a:cs typeface="Arial" pitchFamily="34" charset="0"/>
              </a:rPr>
              <a:t>كبيرة</a:t>
            </a:r>
            <a:endParaRPr lang="en-GB" sz="2800">
              <a:cs typeface="Arial" pitchFamily="34" charset="0"/>
            </a:endParaRPr>
          </a:p>
        </p:txBody>
      </p:sp>
      <p:sp>
        <p:nvSpPr>
          <p:cNvPr id="119" name="Rectangle 15"/>
          <p:cNvSpPr>
            <a:spLocks noChangeArrowheads="1"/>
          </p:cNvSpPr>
          <p:nvPr/>
        </p:nvSpPr>
        <p:spPr bwMode="auto">
          <a:xfrm>
            <a:off x="903958" y="3587988"/>
            <a:ext cx="10890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800">
                <a:cs typeface="Arial" pitchFamily="34" charset="0"/>
              </a:rPr>
              <a:t>مزدحمة</a:t>
            </a:r>
            <a:endParaRPr lang="en-GB" sz="2800">
              <a:cs typeface="Arial" pitchFamily="34" charset="0"/>
            </a:endParaRPr>
          </a:p>
        </p:txBody>
      </p:sp>
      <p:sp>
        <p:nvSpPr>
          <p:cNvPr id="120" name="Rectangle 16"/>
          <p:cNvSpPr>
            <a:spLocks noChangeArrowheads="1"/>
          </p:cNvSpPr>
          <p:nvPr/>
        </p:nvSpPr>
        <p:spPr bwMode="auto">
          <a:xfrm>
            <a:off x="1794346" y="4380076"/>
            <a:ext cx="742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800" dirty="0">
                <a:cs typeface="Arial" pitchFamily="34" charset="0"/>
              </a:rPr>
              <a:t>مهمة</a:t>
            </a:r>
            <a:endParaRPr lang="en-GB" sz="2800" dirty="0">
              <a:cs typeface="Arial" pitchFamily="34" charset="0"/>
            </a:endParaRPr>
          </a:p>
        </p:txBody>
      </p:sp>
      <p:sp>
        <p:nvSpPr>
          <p:cNvPr id="121" name="Rectangle 18"/>
          <p:cNvSpPr>
            <a:spLocks noChangeArrowheads="1"/>
          </p:cNvSpPr>
          <p:nvPr/>
        </p:nvSpPr>
        <p:spPr bwMode="auto">
          <a:xfrm>
            <a:off x="762000" y="2743200"/>
            <a:ext cx="8080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800">
                <a:cs typeface="Arial" pitchFamily="34" charset="0"/>
              </a:rPr>
              <a:t>حديثة</a:t>
            </a:r>
            <a:endParaRPr lang="en-GB" sz="2800">
              <a:cs typeface="Arial" pitchFamily="34" charset="0"/>
            </a:endParaRPr>
          </a:p>
        </p:txBody>
      </p:sp>
      <p:sp>
        <p:nvSpPr>
          <p:cNvPr id="122" name="Rectangle 19"/>
          <p:cNvSpPr>
            <a:spLocks noChangeArrowheads="1"/>
          </p:cNvSpPr>
          <p:nvPr/>
        </p:nvSpPr>
        <p:spPr bwMode="auto">
          <a:xfrm>
            <a:off x="2590800" y="5562600"/>
            <a:ext cx="7985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800" dirty="0">
                <a:cs typeface="Arial" pitchFamily="34" charset="0"/>
              </a:rPr>
              <a:t>نظيفة</a:t>
            </a:r>
            <a:endParaRPr lang="en-GB" sz="2800" dirty="0">
              <a:cs typeface="Arial" pitchFamily="34" charset="0"/>
            </a:endParaRPr>
          </a:p>
        </p:txBody>
      </p:sp>
      <p:sp>
        <p:nvSpPr>
          <p:cNvPr id="123" name="Rectangle 20"/>
          <p:cNvSpPr>
            <a:spLocks noChangeArrowheads="1"/>
          </p:cNvSpPr>
          <p:nvPr/>
        </p:nvSpPr>
        <p:spPr bwMode="auto">
          <a:xfrm>
            <a:off x="5485296" y="4001990"/>
            <a:ext cx="16482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2800" b="1" dirty="0" smtClean="0">
                <a:cs typeface="Arial" pitchFamily="34" charset="0"/>
              </a:rPr>
              <a:t> بيروت </a:t>
            </a:r>
            <a:r>
              <a:rPr lang="x-none" sz="2800" b="1" smtClean="0">
                <a:cs typeface="Arial" pitchFamily="34" charset="0"/>
              </a:rPr>
              <a:t>لأنها</a:t>
            </a:r>
            <a:endParaRPr lang="en-GB" sz="2800" b="1" dirty="0">
              <a:cs typeface="Arial" pitchFamily="34" charset="0"/>
            </a:endParaRPr>
          </a:p>
        </p:txBody>
      </p:sp>
      <p:sp>
        <p:nvSpPr>
          <p:cNvPr id="124" name="Rectangle 22"/>
          <p:cNvSpPr>
            <a:spLocks noChangeArrowheads="1"/>
          </p:cNvSpPr>
          <p:nvPr/>
        </p:nvSpPr>
        <p:spPr bwMode="auto">
          <a:xfrm>
            <a:off x="3419872" y="3515980"/>
            <a:ext cx="6778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800" dirty="0">
                <a:cs typeface="Arial" pitchFamily="34" charset="0"/>
              </a:rPr>
              <a:t>قذرة</a:t>
            </a:r>
            <a:endParaRPr lang="en-GB" sz="2800" dirty="0">
              <a:cs typeface="Arial" pitchFamily="34" charset="0"/>
            </a:endParaRPr>
          </a:p>
        </p:txBody>
      </p:sp>
      <p:sp>
        <p:nvSpPr>
          <p:cNvPr id="125" name="Rectangle 24"/>
          <p:cNvSpPr>
            <a:spLocks noChangeArrowheads="1"/>
          </p:cNvSpPr>
          <p:nvPr/>
        </p:nvSpPr>
        <p:spPr bwMode="auto">
          <a:xfrm>
            <a:off x="609600" y="5181600"/>
            <a:ext cx="958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800">
                <a:cs typeface="Arial" pitchFamily="34" charset="0"/>
              </a:rPr>
              <a:t>سياحية</a:t>
            </a:r>
            <a:endParaRPr lang="en-GB" sz="2800">
              <a:cs typeface="Arial" pitchFamily="34" charset="0"/>
            </a:endParaRPr>
          </a:p>
        </p:txBody>
      </p:sp>
      <p:sp>
        <p:nvSpPr>
          <p:cNvPr id="126" name="Rectangle 25"/>
          <p:cNvSpPr>
            <a:spLocks noChangeArrowheads="1"/>
          </p:cNvSpPr>
          <p:nvPr/>
        </p:nvSpPr>
        <p:spPr bwMode="auto">
          <a:xfrm>
            <a:off x="2209800" y="2819400"/>
            <a:ext cx="10890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800">
                <a:cs typeface="Arial" pitchFamily="34" charset="0"/>
              </a:rPr>
              <a:t>مشهورة</a:t>
            </a:r>
            <a:endParaRPr lang="en-GB" sz="2800">
              <a:cs typeface="Arial" pitchFamily="34" charset="0"/>
            </a:endParaRPr>
          </a:p>
        </p:txBody>
      </p:sp>
      <p:sp>
        <p:nvSpPr>
          <p:cNvPr id="129" name="Rectangle 10"/>
          <p:cNvSpPr>
            <a:spLocks noChangeArrowheads="1"/>
          </p:cNvSpPr>
          <p:nvPr/>
        </p:nvSpPr>
        <p:spPr bwMode="auto">
          <a:xfrm>
            <a:off x="2704157" y="4742765"/>
            <a:ext cx="11477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cs typeface="Arial" pitchFamily="34" charset="0"/>
              </a:rPr>
              <a:t>Beautiful/nice </a:t>
            </a:r>
          </a:p>
        </p:txBody>
      </p:sp>
      <p:sp>
        <p:nvSpPr>
          <p:cNvPr id="130" name="Rectangle 12"/>
          <p:cNvSpPr>
            <a:spLocks noChangeArrowheads="1"/>
          </p:cNvSpPr>
          <p:nvPr/>
        </p:nvSpPr>
        <p:spPr bwMode="auto">
          <a:xfrm>
            <a:off x="4195762" y="3481387"/>
            <a:ext cx="9175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cs typeface="Arial" pitchFamily="34" charset="0"/>
              </a:rPr>
              <a:t>Calm/quite</a:t>
            </a:r>
          </a:p>
        </p:txBody>
      </p:sp>
      <p:sp>
        <p:nvSpPr>
          <p:cNvPr id="131" name="Rectangle 13"/>
          <p:cNvSpPr>
            <a:spLocks noChangeArrowheads="1"/>
          </p:cNvSpPr>
          <p:nvPr/>
        </p:nvSpPr>
        <p:spPr bwMode="auto">
          <a:xfrm>
            <a:off x="4402832" y="5617840"/>
            <a:ext cx="4492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cs typeface="Arial" pitchFamily="34" charset="0"/>
              </a:rPr>
              <a:t>Big </a:t>
            </a:r>
          </a:p>
        </p:txBody>
      </p:sp>
      <p:sp>
        <p:nvSpPr>
          <p:cNvPr id="132" name="Rectangle 15"/>
          <p:cNvSpPr>
            <a:spLocks noChangeArrowheads="1"/>
          </p:cNvSpPr>
          <p:nvPr/>
        </p:nvSpPr>
        <p:spPr bwMode="auto">
          <a:xfrm>
            <a:off x="975966" y="3943464"/>
            <a:ext cx="11477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cs typeface="Arial" pitchFamily="34" charset="0"/>
              </a:rPr>
              <a:t>Busy/crowded</a:t>
            </a:r>
          </a:p>
        </p:txBody>
      </p:sp>
      <p:sp>
        <p:nvSpPr>
          <p:cNvPr id="133" name="Rectangle 16"/>
          <p:cNvSpPr>
            <a:spLocks noChangeArrowheads="1"/>
          </p:cNvSpPr>
          <p:nvPr/>
        </p:nvSpPr>
        <p:spPr bwMode="auto">
          <a:xfrm>
            <a:off x="1794346" y="4740116"/>
            <a:ext cx="8334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cs typeface="Arial" pitchFamily="34" charset="0"/>
              </a:rPr>
              <a:t>Important</a:t>
            </a:r>
          </a:p>
        </p:txBody>
      </p:sp>
      <p:sp>
        <p:nvSpPr>
          <p:cNvPr id="134" name="Rectangle 18"/>
          <p:cNvSpPr>
            <a:spLocks noChangeArrowheads="1"/>
          </p:cNvSpPr>
          <p:nvPr/>
        </p:nvSpPr>
        <p:spPr bwMode="auto">
          <a:xfrm>
            <a:off x="797496" y="3097902"/>
            <a:ext cx="7032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cs typeface="Arial" pitchFamily="34" charset="0"/>
              </a:rPr>
              <a:t>Modern</a:t>
            </a:r>
          </a:p>
        </p:txBody>
      </p:sp>
      <p:sp>
        <p:nvSpPr>
          <p:cNvPr id="135" name="Rectangle 19"/>
          <p:cNvSpPr>
            <a:spLocks noChangeArrowheads="1"/>
          </p:cNvSpPr>
          <p:nvPr/>
        </p:nvSpPr>
        <p:spPr bwMode="auto">
          <a:xfrm>
            <a:off x="2733675" y="5954266"/>
            <a:ext cx="6270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cs typeface="Arial" pitchFamily="34" charset="0"/>
              </a:rPr>
              <a:t>Clean </a:t>
            </a:r>
          </a:p>
        </p:txBody>
      </p:sp>
      <p:sp>
        <p:nvSpPr>
          <p:cNvPr id="136" name="Rectangle 20"/>
          <p:cNvSpPr>
            <a:spLocks noChangeArrowheads="1"/>
          </p:cNvSpPr>
          <p:nvPr/>
        </p:nvSpPr>
        <p:spPr bwMode="auto">
          <a:xfrm>
            <a:off x="5656982" y="4391883"/>
            <a:ext cx="168847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cs typeface="Arial" pitchFamily="34" charset="0"/>
              </a:rPr>
              <a:t>I like </a:t>
            </a:r>
            <a:r>
              <a:rPr lang="en-GB" sz="1200" dirty="0" smtClean="0">
                <a:cs typeface="Arial" pitchFamily="34" charset="0"/>
              </a:rPr>
              <a:t>Beirut because </a:t>
            </a:r>
            <a:r>
              <a:rPr lang="en-GB" sz="1200" dirty="0">
                <a:cs typeface="Arial" pitchFamily="34" charset="0"/>
              </a:rPr>
              <a:t>it is</a:t>
            </a:r>
          </a:p>
        </p:txBody>
      </p:sp>
      <p:sp>
        <p:nvSpPr>
          <p:cNvPr id="137" name="Rectangle 22"/>
          <p:cNvSpPr>
            <a:spLocks noChangeArrowheads="1"/>
          </p:cNvSpPr>
          <p:nvPr/>
        </p:nvSpPr>
        <p:spPr bwMode="auto">
          <a:xfrm>
            <a:off x="3562747" y="3954130"/>
            <a:ext cx="5445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cs typeface="Arial" pitchFamily="34" charset="0"/>
              </a:rPr>
              <a:t>Dirty </a:t>
            </a:r>
          </a:p>
        </p:txBody>
      </p:sp>
      <p:sp>
        <p:nvSpPr>
          <p:cNvPr id="138" name="Rectangle 24"/>
          <p:cNvSpPr>
            <a:spLocks noChangeArrowheads="1"/>
          </p:cNvSpPr>
          <p:nvPr/>
        </p:nvSpPr>
        <p:spPr bwMode="auto">
          <a:xfrm>
            <a:off x="752475" y="5619750"/>
            <a:ext cx="7905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cs typeface="Arial" pitchFamily="34" charset="0"/>
              </a:rPr>
              <a:t>Touristic </a:t>
            </a:r>
          </a:p>
        </p:txBody>
      </p:sp>
      <p:sp>
        <p:nvSpPr>
          <p:cNvPr id="139" name="Rectangle 25"/>
          <p:cNvSpPr>
            <a:spLocks noChangeArrowheads="1"/>
          </p:cNvSpPr>
          <p:nvPr/>
        </p:nvSpPr>
        <p:spPr bwMode="auto">
          <a:xfrm>
            <a:off x="2352675" y="3257550"/>
            <a:ext cx="7826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cs typeface="Arial" pitchFamily="34" charset="0"/>
              </a:rPr>
              <a:t>Famous </a:t>
            </a:r>
          </a:p>
        </p:txBody>
      </p:sp>
      <p:sp>
        <p:nvSpPr>
          <p:cNvPr id="140" name="Rectangle 65"/>
          <p:cNvSpPr>
            <a:spLocks noChangeArrowheads="1"/>
          </p:cNvSpPr>
          <p:nvPr/>
        </p:nvSpPr>
        <p:spPr bwMode="auto">
          <a:xfrm>
            <a:off x="7884368" y="3659996"/>
            <a:ext cx="86914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3200" b="1" dirty="0">
                <a:solidFill>
                  <a:srgbClr val="000000"/>
                </a:solidFill>
                <a:cs typeface="Arial" pitchFamily="34" charset="0"/>
              </a:rPr>
              <a:t>أحب </a:t>
            </a:r>
            <a:endParaRPr lang="en-GB" sz="3200" b="1" dirty="0"/>
          </a:p>
        </p:txBody>
      </p:sp>
      <p:sp>
        <p:nvSpPr>
          <p:cNvPr id="141" name="Rectangle 66"/>
          <p:cNvSpPr>
            <a:spLocks noChangeArrowheads="1"/>
          </p:cNvSpPr>
          <p:nvPr/>
        </p:nvSpPr>
        <p:spPr bwMode="auto">
          <a:xfrm>
            <a:off x="7980040" y="4695051"/>
            <a:ext cx="7409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3200" b="1" dirty="0">
                <a:solidFill>
                  <a:srgbClr val="000000"/>
                </a:solidFill>
                <a:cs typeface="Arial" pitchFamily="34" charset="0"/>
              </a:rPr>
              <a:t>أكره</a:t>
            </a:r>
            <a:endParaRPr lang="en-GB" sz="3200" b="1" dirty="0"/>
          </a:p>
        </p:txBody>
      </p:sp>
      <p:sp>
        <p:nvSpPr>
          <p:cNvPr id="142" name="Rectangle 67"/>
          <p:cNvSpPr>
            <a:spLocks noChangeArrowheads="1"/>
          </p:cNvSpPr>
          <p:nvPr/>
        </p:nvSpPr>
        <p:spPr bwMode="auto">
          <a:xfrm>
            <a:off x="8099821" y="4098146"/>
            <a:ext cx="5445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cs typeface="Arial" pitchFamily="34" charset="0"/>
              </a:rPr>
              <a:t>I like </a:t>
            </a:r>
            <a:endParaRPr lang="en-GB" sz="1200" dirty="0"/>
          </a:p>
        </p:txBody>
      </p:sp>
      <p:sp>
        <p:nvSpPr>
          <p:cNvPr id="143" name="Rectangle 68"/>
          <p:cNvSpPr>
            <a:spLocks noChangeArrowheads="1"/>
          </p:cNvSpPr>
          <p:nvPr/>
        </p:nvSpPr>
        <p:spPr bwMode="auto">
          <a:xfrm>
            <a:off x="8051477" y="5133201"/>
            <a:ext cx="6127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cs typeface="Arial" pitchFamily="34" charset="0"/>
              </a:rPr>
              <a:t>I hate </a:t>
            </a:r>
            <a:endParaRPr lang="en-GB" sz="1200" dirty="0"/>
          </a:p>
        </p:txBody>
      </p:sp>
      <p:sp>
        <p:nvSpPr>
          <p:cNvPr id="144" name="Rectangle 86"/>
          <p:cNvSpPr>
            <a:spLocks noChangeArrowheads="1"/>
          </p:cNvSpPr>
          <p:nvPr/>
        </p:nvSpPr>
        <p:spPr bwMode="auto">
          <a:xfrm>
            <a:off x="4716388" y="4308068"/>
            <a:ext cx="6318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800">
                <a:cs typeface="Arial" pitchFamily="34" charset="0"/>
              </a:rPr>
              <a:t>غير</a:t>
            </a:r>
            <a:endParaRPr lang="en-US" sz="2800">
              <a:cs typeface="Arial" pitchFamily="34" charset="0"/>
            </a:endParaRPr>
          </a:p>
        </p:txBody>
      </p:sp>
      <p:sp>
        <p:nvSpPr>
          <p:cNvPr id="145" name="Rectangle 87"/>
          <p:cNvSpPr>
            <a:spLocks noChangeArrowheads="1"/>
          </p:cNvSpPr>
          <p:nvPr/>
        </p:nvSpPr>
        <p:spPr bwMode="auto">
          <a:xfrm>
            <a:off x="4857676" y="4697006"/>
            <a:ext cx="5064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>
                <a:cs typeface="Arial" pitchFamily="34" charset="0"/>
              </a:rPr>
              <a:t>Not  </a:t>
            </a:r>
          </a:p>
        </p:txBody>
      </p:sp>
      <p:cxnSp>
        <p:nvCxnSpPr>
          <p:cNvPr id="146" name="Straight Arrow Connector 145"/>
          <p:cNvCxnSpPr>
            <a:endCxn id="123" idx="3"/>
          </p:cNvCxnSpPr>
          <p:nvPr/>
        </p:nvCxnSpPr>
        <p:spPr>
          <a:xfrm flipH="1">
            <a:off x="7133504" y="4080100"/>
            <a:ext cx="716945" cy="1835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7" name="Straight Arrow Connector 146"/>
          <p:cNvCxnSpPr>
            <a:stCxn id="141" idx="1"/>
          </p:cNvCxnSpPr>
          <p:nvPr/>
        </p:nvCxnSpPr>
        <p:spPr>
          <a:xfrm flipH="1" flipV="1">
            <a:off x="7620000" y="4844971"/>
            <a:ext cx="360040" cy="1424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8" name="Straight Arrow Connector 147"/>
          <p:cNvCxnSpPr/>
          <p:nvPr/>
        </p:nvCxnSpPr>
        <p:spPr>
          <a:xfrm flipH="1">
            <a:off x="5220073" y="4648200"/>
            <a:ext cx="342527" cy="1639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123" idx="1"/>
          </p:cNvCxnSpPr>
          <p:nvPr/>
        </p:nvCxnSpPr>
        <p:spPr>
          <a:xfrm flipH="1" flipV="1">
            <a:off x="4953000" y="3886200"/>
            <a:ext cx="532296" cy="377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0" name="Straight Arrow Connector 149"/>
          <p:cNvCxnSpPr/>
          <p:nvPr/>
        </p:nvCxnSpPr>
        <p:spPr>
          <a:xfrm flipH="1">
            <a:off x="4267200" y="4812124"/>
            <a:ext cx="520826" cy="2170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1" name="Rectangle 12"/>
          <p:cNvSpPr>
            <a:spLocks noChangeArrowheads="1"/>
          </p:cNvSpPr>
          <p:nvPr/>
        </p:nvSpPr>
        <p:spPr bwMode="auto">
          <a:xfrm>
            <a:off x="4232399" y="3629967"/>
            <a:ext cx="64639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cs typeface="Arial" pitchFamily="34" charset="0"/>
              </a:rPr>
              <a:t>Haadi’a</a:t>
            </a:r>
            <a:endParaRPr lang="en-GB" sz="1200" dirty="0">
              <a:cs typeface="Arial" pitchFamily="34" charset="0"/>
            </a:endParaRPr>
          </a:p>
        </p:txBody>
      </p:sp>
      <p:sp>
        <p:nvSpPr>
          <p:cNvPr id="152" name="Rectangle 15"/>
          <p:cNvSpPr>
            <a:spLocks noChangeArrowheads="1"/>
          </p:cNvSpPr>
          <p:nvPr/>
        </p:nvSpPr>
        <p:spPr bwMode="auto">
          <a:xfrm>
            <a:off x="1012603" y="4092044"/>
            <a:ext cx="91217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cs typeface="Arial" pitchFamily="34" charset="0"/>
              </a:rPr>
              <a:t>muzdahima</a:t>
            </a:r>
            <a:endParaRPr lang="en-GB" sz="1200" dirty="0">
              <a:cs typeface="Arial" pitchFamily="34" charset="0"/>
            </a:endParaRPr>
          </a:p>
        </p:txBody>
      </p:sp>
      <p:sp>
        <p:nvSpPr>
          <p:cNvPr id="153" name="Rectangle 18"/>
          <p:cNvSpPr>
            <a:spLocks noChangeArrowheads="1"/>
          </p:cNvSpPr>
          <p:nvPr/>
        </p:nvSpPr>
        <p:spPr bwMode="auto">
          <a:xfrm>
            <a:off x="834133" y="3247256"/>
            <a:ext cx="7769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cs typeface="Arial" pitchFamily="34" charset="0"/>
              </a:rPr>
              <a:t>hadeetha</a:t>
            </a:r>
            <a:endParaRPr lang="en-GB" sz="1200" dirty="0">
              <a:cs typeface="Arial" pitchFamily="34" charset="0"/>
            </a:endParaRPr>
          </a:p>
        </p:txBody>
      </p:sp>
      <p:sp>
        <p:nvSpPr>
          <p:cNvPr id="154" name="Rectangle 20"/>
          <p:cNvSpPr>
            <a:spLocks noChangeArrowheads="1"/>
          </p:cNvSpPr>
          <p:nvPr/>
        </p:nvSpPr>
        <p:spPr bwMode="auto">
          <a:xfrm>
            <a:off x="5693619" y="4540463"/>
            <a:ext cx="12577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cs typeface="Arial" pitchFamily="34" charset="0"/>
              </a:rPr>
              <a:t>Beirrot</a:t>
            </a:r>
            <a:r>
              <a:rPr lang="en-GB" sz="1200" dirty="0" smtClean="0">
                <a:cs typeface="Arial" pitchFamily="34" charset="0"/>
              </a:rPr>
              <a:t> </a:t>
            </a:r>
            <a:r>
              <a:rPr lang="en-GB" sz="1200" dirty="0" err="1" smtClean="0">
                <a:cs typeface="Arial" pitchFamily="34" charset="0"/>
              </a:rPr>
              <a:t>liannahaa</a:t>
            </a:r>
            <a:endParaRPr lang="en-GB" sz="1200" dirty="0">
              <a:cs typeface="Arial" pitchFamily="34" charset="0"/>
            </a:endParaRPr>
          </a:p>
        </p:txBody>
      </p:sp>
      <p:sp>
        <p:nvSpPr>
          <p:cNvPr id="155" name="Rectangle 22"/>
          <p:cNvSpPr>
            <a:spLocks noChangeArrowheads="1"/>
          </p:cNvSpPr>
          <p:nvPr/>
        </p:nvSpPr>
        <p:spPr bwMode="auto">
          <a:xfrm>
            <a:off x="3599384" y="4102710"/>
            <a:ext cx="62735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cs typeface="Arial" pitchFamily="34" charset="0"/>
              </a:rPr>
              <a:t>qathira</a:t>
            </a:r>
            <a:endParaRPr lang="en-GB" sz="1200" dirty="0">
              <a:cs typeface="Arial" pitchFamily="34" charset="0"/>
            </a:endParaRPr>
          </a:p>
        </p:txBody>
      </p:sp>
      <p:sp>
        <p:nvSpPr>
          <p:cNvPr id="156" name="Rectangle 25"/>
          <p:cNvSpPr>
            <a:spLocks noChangeArrowheads="1"/>
          </p:cNvSpPr>
          <p:nvPr/>
        </p:nvSpPr>
        <p:spPr bwMode="auto">
          <a:xfrm>
            <a:off x="2353816" y="3395464"/>
            <a:ext cx="9365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cs typeface="Arial" pitchFamily="34" charset="0"/>
              </a:rPr>
              <a:t>Mash’hoora</a:t>
            </a:r>
            <a:endParaRPr lang="en-GB" sz="1200" dirty="0">
              <a:cs typeface="Arial" pitchFamily="34" charset="0"/>
            </a:endParaRPr>
          </a:p>
        </p:txBody>
      </p:sp>
      <p:sp>
        <p:nvSpPr>
          <p:cNvPr id="157" name="Rectangle 10"/>
          <p:cNvSpPr>
            <a:spLocks noChangeArrowheads="1"/>
          </p:cNvSpPr>
          <p:nvPr/>
        </p:nvSpPr>
        <p:spPr bwMode="auto">
          <a:xfrm>
            <a:off x="2740794" y="4895165"/>
            <a:ext cx="68159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cs typeface="Arial" pitchFamily="34" charset="0"/>
              </a:rPr>
              <a:t>jameela</a:t>
            </a:r>
            <a:endParaRPr lang="en-GB" sz="1200" dirty="0">
              <a:cs typeface="Arial" pitchFamily="34" charset="0"/>
            </a:endParaRPr>
          </a:p>
        </p:txBody>
      </p:sp>
      <p:sp>
        <p:nvSpPr>
          <p:cNvPr id="158" name="Rectangle 13"/>
          <p:cNvSpPr>
            <a:spLocks noChangeArrowheads="1"/>
          </p:cNvSpPr>
          <p:nvPr/>
        </p:nvSpPr>
        <p:spPr bwMode="auto">
          <a:xfrm>
            <a:off x="4439469" y="5770240"/>
            <a:ext cx="68384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cs typeface="Arial" pitchFamily="34" charset="0"/>
              </a:rPr>
              <a:t>kabeera</a:t>
            </a:r>
            <a:endParaRPr lang="en-GB" sz="1200" dirty="0">
              <a:cs typeface="Arial" pitchFamily="34" charset="0"/>
            </a:endParaRPr>
          </a:p>
        </p:txBody>
      </p:sp>
      <p:sp>
        <p:nvSpPr>
          <p:cNvPr id="159" name="Rectangle 16"/>
          <p:cNvSpPr>
            <a:spLocks noChangeArrowheads="1"/>
          </p:cNvSpPr>
          <p:nvPr/>
        </p:nvSpPr>
        <p:spPr bwMode="auto">
          <a:xfrm>
            <a:off x="1830983" y="4892516"/>
            <a:ext cx="8242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cs typeface="Arial" pitchFamily="34" charset="0"/>
              </a:rPr>
              <a:t>muhimma</a:t>
            </a:r>
            <a:endParaRPr lang="en-GB" sz="1200" dirty="0">
              <a:cs typeface="Arial" pitchFamily="34" charset="0"/>
            </a:endParaRPr>
          </a:p>
        </p:txBody>
      </p:sp>
      <p:sp>
        <p:nvSpPr>
          <p:cNvPr id="160" name="Rectangle 19"/>
          <p:cNvSpPr>
            <a:spLocks noChangeArrowheads="1"/>
          </p:cNvSpPr>
          <p:nvPr/>
        </p:nvSpPr>
        <p:spPr bwMode="auto">
          <a:xfrm>
            <a:off x="2770312" y="6106666"/>
            <a:ext cx="7383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cs typeface="Arial" pitchFamily="34" charset="0"/>
              </a:rPr>
              <a:t>natheefa</a:t>
            </a:r>
            <a:endParaRPr lang="en-GB" sz="1200" dirty="0">
              <a:cs typeface="Arial" pitchFamily="34" charset="0"/>
            </a:endParaRPr>
          </a:p>
        </p:txBody>
      </p:sp>
      <p:sp>
        <p:nvSpPr>
          <p:cNvPr id="161" name="Rectangle 24"/>
          <p:cNvSpPr>
            <a:spLocks noChangeArrowheads="1"/>
          </p:cNvSpPr>
          <p:nvPr/>
        </p:nvSpPr>
        <p:spPr bwMode="auto">
          <a:xfrm>
            <a:off x="789112" y="5772150"/>
            <a:ext cx="75071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cs typeface="Arial" pitchFamily="34" charset="0"/>
              </a:rPr>
              <a:t>siyaahiya</a:t>
            </a:r>
            <a:endParaRPr lang="en-GB" sz="1200" dirty="0">
              <a:cs typeface="Arial" pitchFamily="34" charset="0"/>
            </a:endParaRPr>
          </a:p>
        </p:txBody>
      </p:sp>
      <p:sp>
        <p:nvSpPr>
          <p:cNvPr id="162" name="Rectangle 87"/>
          <p:cNvSpPr>
            <a:spLocks noChangeArrowheads="1"/>
          </p:cNvSpPr>
          <p:nvPr/>
        </p:nvSpPr>
        <p:spPr bwMode="auto">
          <a:xfrm>
            <a:off x="4894313" y="4849406"/>
            <a:ext cx="5296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smtClean="0">
                <a:cs typeface="Arial" pitchFamily="34" charset="0"/>
              </a:rPr>
              <a:t>ghayr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163" name="Rectangle 67"/>
          <p:cNvSpPr>
            <a:spLocks noChangeArrowheads="1"/>
          </p:cNvSpPr>
          <p:nvPr/>
        </p:nvSpPr>
        <p:spPr bwMode="auto">
          <a:xfrm>
            <a:off x="8100392" y="4250546"/>
            <a:ext cx="4603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solidFill>
                  <a:srgbClr val="000000"/>
                </a:solidFill>
                <a:cs typeface="Arial" pitchFamily="34" charset="0"/>
              </a:rPr>
              <a:t>uhib</a:t>
            </a:r>
            <a:endParaRPr lang="en-GB" sz="1200" dirty="0"/>
          </a:p>
        </p:txBody>
      </p:sp>
      <p:sp>
        <p:nvSpPr>
          <p:cNvPr id="164" name="Rectangle 68"/>
          <p:cNvSpPr>
            <a:spLocks noChangeArrowheads="1"/>
          </p:cNvSpPr>
          <p:nvPr/>
        </p:nvSpPr>
        <p:spPr bwMode="auto">
          <a:xfrm>
            <a:off x="8052048" y="5285601"/>
            <a:ext cx="5325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solidFill>
                  <a:srgbClr val="000000"/>
                </a:solidFill>
                <a:cs typeface="Arial" pitchFamily="34" charset="0"/>
              </a:rPr>
              <a:t>akrah</a:t>
            </a:r>
            <a:endParaRPr lang="en-GB" sz="1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31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Image result for beirut picture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l="8649" r="9189"/>
          <a:stretch>
            <a:fillRect/>
          </a:stretch>
        </p:blipFill>
        <p:spPr bwMode="auto">
          <a:xfrm>
            <a:off x="762000" y="269707"/>
            <a:ext cx="3962400" cy="1746585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5691555" y="1371600"/>
            <a:ext cx="3376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 smtClean="0">
                <a:solidFill>
                  <a:srgbClr val="000000"/>
                </a:solidFill>
              </a:rPr>
              <a:t> تحدث </a:t>
            </a:r>
            <a:r>
              <a:rPr lang="ar-AE" sz="3200" dirty="0">
                <a:solidFill>
                  <a:srgbClr val="000000"/>
                </a:solidFill>
              </a:rPr>
              <a:t>عن مدينة بيروت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7239000" y="533400"/>
            <a:ext cx="173316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5400" b="1" dirty="0" smtClean="0"/>
              <a:t>التحدث</a:t>
            </a:r>
            <a:endParaRPr lang="en-GB" sz="5400" b="1" dirty="0"/>
          </a:p>
        </p:txBody>
      </p:sp>
      <p:sp>
        <p:nvSpPr>
          <p:cNvPr id="9" name="Rectangle 8"/>
          <p:cNvSpPr/>
          <p:nvPr/>
        </p:nvSpPr>
        <p:spPr>
          <a:xfrm>
            <a:off x="6934200" y="2286000"/>
            <a:ext cx="1905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4000" dirty="0" smtClean="0">
                <a:solidFill>
                  <a:srgbClr val="000000"/>
                </a:solidFill>
              </a:rPr>
              <a:t> تقييم ذاتي</a:t>
            </a:r>
            <a:endParaRPr lang="ar-AE" sz="4000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38600" y="2286000"/>
            <a:ext cx="2971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3200" dirty="0" smtClean="0">
                <a:solidFill>
                  <a:srgbClr val="000000"/>
                </a:solidFill>
              </a:rPr>
              <a:t>Self assessment </a:t>
            </a:r>
            <a:endParaRPr lang="ar-AE" sz="3200" dirty="0">
              <a:solidFill>
                <a:srgbClr val="00000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14400" y="3200400"/>
          <a:ext cx="7345364" cy="32210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6341"/>
                <a:gridCol w="1836341"/>
                <a:gridCol w="1836341"/>
                <a:gridCol w="1836341"/>
              </a:tblGrid>
              <a:tr h="579073">
                <a:tc gridSpan="4">
                  <a:txBody>
                    <a:bodyPr/>
                    <a:lstStyle/>
                    <a:p>
                      <a:pPr algn="l"/>
                      <a:r>
                        <a:rPr lang="en-GB" sz="3200" b="1" dirty="0" smtClean="0"/>
                        <a:t>Speaking</a:t>
                      </a:r>
                      <a:endParaRPr lang="en-GB" sz="3200" b="1" dirty="0"/>
                    </a:p>
                  </a:txBody>
                  <a:tcPr marL="91447" marR="91447" marT="45698" marB="45698"/>
                </a:tc>
                <a:tc hMerge="1">
                  <a:txBody>
                    <a:bodyPr/>
                    <a:lstStyle/>
                    <a:p>
                      <a:pPr algn="r"/>
                      <a:endParaRPr lang="en-GB" sz="4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96194">
                <a:tc gridSpan="4">
                  <a:txBody>
                    <a:bodyPr/>
                    <a:lstStyle/>
                    <a:p>
                      <a:r>
                        <a:rPr lang="en-GB" sz="2000" b="1" dirty="0" smtClean="0"/>
                        <a:t>How many sentences have you included in your speaking?</a:t>
                      </a:r>
                      <a:endParaRPr lang="en-GB" sz="2000" b="1" dirty="0"/>
                    </a:p>
                  </a:txBody>
                  <a:tcPr marL="91447" marR="91447" marT="45698" marB="45698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656002">
                <a:tc gridSpan="4"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91447" marR="91447" marT="45698" marB="45698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700992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 smtClean="0"/>
                        <a:t>How many of the following have you included in your speaking?</a:t>
                      </a:r>
                    </a:p>
                  </a:txBody>
                  <a:tcPr marL="91447" marR="91447" marT="45698" marB="45698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664">
                <a:tc>
                  <a:txBody>
                    <a:bodyPr/>
                    <a:lstStyle/>
                    <a:p>
                      <a:r>
                        <a:rPr lang="en-GB" sz="1800" b="1" dirty="0" smtClean="0"/>
                        <a:t>Times phrases</a:t>
                      </a:r>
                      <a:endParaRPr lang="en-GB" sz="1800" b="1" dirty="0"/>
                    </a:p>
                  </a:txBody>
                  <a:tcPr marL="91447" marR="91447" marT="45698" marB="45698"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/>
                        <a:t>Opinions </a:t>
                      </a:r>
                      <a:endParaRPr lang="en-GB" sz="1800" b="1" dirty="0"/>
                    </a:p>
                  </a:txBody>
                  <a:tcPr marL="91447" marR="91447" marT="45698" marB="45698"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/>
                        <a:t>Descriptions </a:t>
                      </a:r>
                      <a:endParaRPr lang="en-GB" sz="1800" b="1" dirty="0"/>
                    </a:p>
                  </a:txBody>
                  <a:tcPr marL="91447" marR="91447" marT="45698" marB="45698"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/>
                        <a:t>Connectives</a:t>
                      </a:r>
                      <a:endParaRPr lang="en-GB" sz="1800" b="1" dirty="0"/>
                    </a:p>
                  </a:txBody>
                  <a:tcPr marL="91447" marR="91447" marT="45698" marB="45698"/>
                </a:tc>
              </a:tr>
              <a:tr h="518113"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 marL="91447" marR="91447" marT="45698" marB="45698"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 marL="91447" marR="91447" marT="45698" marB="45698"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 marL="91447" marR="91447" marT="45698" marB="45698"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 marL="91447" marR="91447" marT="45698" marB="45698"/>
                </a:tc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614738" y="3068637"/>
            <a:ext cx="45720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x-none" altLang="en-US" sz="5000" b="1"/>
              <a:t>مهارة التحدث</a:t>
            </a:r>
            <a:endParaRPr lang="en-GB" altLang="en-US" sz="5000" b="1"/>
          </a:p>
        </p:txBody>
      </p:sp>
      <p:pic>
        <p:nvPicPr>
          <p:cNvPr id="11" name="Picture 7" descr="MCj0440550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3334" y="5539752"/>
            <a:ext cx="5905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0" descr="MCj0295934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67850" y="3282537"/>
            <a:ext cx="760412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8" descr="bd06842_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22986" y="5157043"/>
            <a:ext cx="864096" cy="646113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</p:spPr>
      </p:pic>
      <p:pic>
        <p:nvPicPr>
          <p:cNvPr id="14" name="Picture 2" descr="Image result for TRAIN clipart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91114" y="4184101"/>
            <a:ext cx="1080120" cy="661298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31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Image result for beirut picture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l="8649" r="9189"/>
          <a:stretch>
            <a:fillRect/>
          </a:stretch>
        </p:blipFill>
        <p:spPr bwMode="auto">
          <a:xfrm>
            <a:off x="304800" y="76200"/>
            <a:ext cx="3962400" cy="1746585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5246776" y="965775"/>
            <a:ext cx="37866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 smtClean="0">
                <a:solidFill>
                  <a:srgbClr val="000000"/>
                </a:solidFill>
              </a:rPr>
              <a:t>أكتب </a:t>
            </a:r>
            <a:r>
              <a:rPr lang="ar-AE" sz="3200" dirty="0">
                <a:solidFill>
                  <a:srgbClr val="000000"/>
                </a:solidFill>
              </a:rPr>
              <a:t>نصا عن مدينة بيروت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7380376" y="152400"/>
            <a:ext cx="17636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5400" b="1" dirty="0" smtClean="0"/>
              <a:t> الكتابة</a:t>
            </a:r>
            <a:endParaRPr lang="en-GB" sz="5400" b="1" dirty="0"/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0" y="5616575"/>
            <a:ext cx="14895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/>
              <a:t>مستشفى </a:t>
            </a:r>
            <a:endParaRPr lang="en-GB" sz="3600"/>
          </a:p>
        </p:txBody>
      </p:sp>
      <p:sp>
        <p:nvSpPr>
          <p:cNvPr id="10" name="Rectangle 83"/>
          <p:cNvSpPr>
            <a:spLocks noChangeArrowheads="1"/>
          </p:cNvSpPr>
          <p:nvPr/>
        </p:nvSpPr>
        <p:spPr bwMode="auto">
          <a:xfrm>
            <a:off x="-108520" y="3763888"/>
            <a:ext cx="235994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 dirty="0"/>
              <a:t>مركز الشرطة </a:t>
            </a:r>
            <a:endParaRPr lang="en-GB" sz="3600" dirty="0"/>
          </a:p>
        </p:txBody>
      </p:sp>
      <p:sp>
        <p:nvSpPr>
          <p:cNvPr id="11" name="Rectangle 84"/>
          <p:cNvSpPr>
            <a:spLocks noChangeArrowheads="1"/>
          </p:cNvSpPr>
          <p:nvPr/>
        </p:nvSpPr>
        <p:spPr bwMode="auto">
          <a:xfrm>
            <a:off x="215883" y="4699992"/>
            <a:ext cx="97174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/>
              <a:t>ملعب</a:t>
            </a:r>
            <a:endParaRPr lang="en-GB" sz="3600"/>
          </a:p>
        </p:txBody>
      </p:sp>
      <p:sp>
        <p:nvSpPr>
          <p:cNvPr id="12" name="Rectangle 86"/>
          <p:cNvSpPr>
            <a:spLocks noChangeArrowheads="1"/>
          </p:cNvSpPr>
          <p:nvPr/>
        </p:nvSpPr>
        <p:spPr bwMode="auto">
          <a:xfrm>
            <a:off x="4283968" y="3835896"/>
            <a:ext cx="96532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 dirty="0" smtClean="0"/>
              <a:t>مسبح</a:t>
            </a:r>
            <a:endParaRPr lang="en-GB" sz="3600" dirty="0"/>
          </a:p>
        </p:txBody>
      </p:sp>
      <p:sp>
        <p:nvSpPr>
          <p:cNvPr id="13" name="Rectangle 87"/>
          <p:cNvSpPr>
            <a:spLocks noChangeArrowheads="1"/>
          </p:cNvSpPr>
          <p:nvPr/>
        </p:nvSpPr>
        <p:spPr bwMode="auto">
          <a:xfrm>
            <a:off x="3479056" y="2971800"/>
            <a:ext cx="19559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x-none" altLang="en-US" sz="3600" dirty="0" smtClean="0">
                <a:cs typeface="Times New Roman" pitchFamily="18" charset="0"/>
              </a:rPr>
              <a:t>مركز تسوق</a:t>
            </a:r>
            <a:endParaRPr lang="en-GB" altLang="en-US" sz="3600" dirty="0"/>
          </a:p>
        </p:txBody>
      </p:sp>
      <p:sp>
        <p:nvSpPr>
          <p:cNvPr id="14" name="Rectangle 88"/>
          <p:cNvSpPr>
            <a:spLocks noChangeArrowheads="1"/>
          </p:cNvSpPr>
          <p:nvPr/>
        </p:nvSpPr>
        <p:spPr bwMode="auto">
          <a:xfrm>
            <a:off x="3466460" y="4491659"/>
            <a:ext cx="8963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/>
              <a:t>سوق</a:t>
            </a:r>
            <a:endParaRPr lang="en-GB" sz="3600"/>
          </a:p>
        </p:txBody>
      </p:sp>
      <p:sp>
        <p:nvSpPr>
          <p:cNvPr id="15" name="Rectangle 89"/>
          <p:cNvSpPr>
            <a:spLocks noChangeArrowheads="1"/>
          </p:cNvSpPr>
          <p:nvPr/>
        </p:nvSpPr>
        <p:spPr bwMode="auto">
          <a:xfrm>
            <a:off x="2267744" y="3907904"/>
            <a:ext cx="108715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 dirty="0"/>
              <a:t>متحف</a:t>
            </a:r>
            <a:endParaRPr lang="en-GB" sz="3600" dirty="0"/>
          </a:p>
        </p:txBody>
      </p:sp>
      <p:sp>
        <p:nvSpPr>
          <p:cNvPr id="16" name="Rectangle 90"/>
          <p:cNvSpPr>
            <a:spLocks noChangeArrowheads="1"/>
          </p:cNvSpPr>
          <p:nvPr/>
        </p:nvSpPr>
        <p:spPr bwMode="auto">
          <a:xfrm>
            <a:off x="4523876" y="4849057"/>
            <a:ext cx="9925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0000"/>
                </a:solidFill>
              </a:rPr>
              <a:t>حديقة</a:t>
            </a:r>
            <a:endParaRPr lang="en-GB" sz="3600" dirty="0"/>
          </a:p>
        </p:txBody>
      </p:sp>
      <p:sp>
        <p:nvSpPr>
          <p:cNvPr id="17" name="Rectangle 91"/>
          <p:cNvSpPr>
            <a:spLocks noChangeArrowheads="1"/>
          </p:cNvSpPr>
          <p:nvPr/>
        </p:nvSpPr>
        <p:spPr bwMode="auto">
          <a:xfrm>
            <a:off x="2014638" y="3115816"/>
            <a:ext cx="94128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 dirty="0" smtClean="0">
                <a:solidFill>
                  <a:srgbClr val="000000"/>
                </a:solidFill>
              </a:rPr>
              <a:t>سينما</a:t>
            </a:r>
            <a:endParaRPr lang="en-GB" sz="3600" dirty="0"/>
          </a:p>
        </p:txBody>
      </p:sp>
      <p:sp>
        <p:nvSpPr>
          <p:cNvPr id="18" name="Rectangle 92"/>
          <p:cNvSpPr>
            <a:spLocks noChangeArrowheads="1"/>
          </p:cNvSpPr>
          <p:nvPr/>
        </p:nvSpPr>
        <p:spPr bwMode="auto">
          <a:xfrm>
            <a:off x="3441894" y="5793754"/>
            <a:ext cx="185018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0000"/>
                </a:solidFill>
              </a:rPr>
              <a:t>مكتب بريد </a:t>
            </a:r>
            <a:endParaRPr lang="en-GB" sz="3600" dirty="0"/>
          </a:p>
        </p:txBody>
      </p:sp>
      <p:sp>
        <p:nvSpPr>
          <p:cNvPr id="19" name="Rectangle 93"/>
          <p:cNvSpPr>
            <a:spLocks noChangeArrowheads="1"/>
          </p:cNvSpPr>
          <p:nvPr/>
        </p:nvSpPr>
        <p:spPr bwMode="auto">
          <a:xfrm>
            <a:off x="1447800" y="5876304"/>
            <a:ext cx="20938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0000"/>
                </a:solidFill>
              </a:rPr>
              <a:t>محطة القطار</a:t>
            </a:r>
            <a:endParaRPr lang="en-GB" sz="3600" dirty="0"/>
          </a:p>
        </p:txBody>
      </p:sp>
      <p:sp>
        <p:nvSpPr>
          <p:cNvPr id="20" name="Rectangle 94"/>
          <p:cNvSpPr>
            <a:spLocks noChangeArrowheads="1"/>
          </p:cNvSpPr>
          <p:nvPr/>
        </p:nvSpPr>
        <p:spPr bwMode="auto">
          <a:xfrm>
            <a:off x="2244831" y="4941153"/>
            <a:ext cx="9492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 dirty="0" smtClean="0">
                <a:solidFill>
                  <a:srgbClr val="000000"/>
                </a:solidFill>
              </a:rPr>
              <a:t>مخبز</a:t>
            </a:r>
            <a:endParaRPr lang="en-GB" sz="3600" dirty="0"/>
          </a:p>
        </p:txBody>
      </p:sp>
      <p:sp>
        <p:nvSpPr>
          <p:cNvPr id="21" name="Rectangle 96"/>
          <p:cNvSpPr>
            <a:spLocks noChangeArrowheads="1"/>
          </p:cNvSpPr>
          <p:nvPr/>
        </p:nvSpPr>
        <p:spPr bwMode="auto">
          <a:xfrm>
            <a:off x="1360767" y="4669566"/>
            <a:ext cx="93968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/>
              <a:t>مقهى</a:t>
            </a:r>
          </a:p>
        </p:txBody>
      </p:sp>
      <p:sp>
        <p:nvSpPr>
          <p:cNvPr id="22" name="Rectangle 101"/>
          <p:cNvSpPr>
            <a:spLocks noChangeArrowheads="1"/>
          </p:cNvSpPr>
          <p:nvPr/>
        </p:nvSpPr>
        <p:spPr bwMode="auto">
          <a:xfrm>
            <a:off x="6012160" y="4392439"/>
            <a:ext cx="11557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200">
                <a:solidFill>
                  <a:srgbClr val="000000"/>
                </a:solidFill>
              </a:rPr>
              <a:t>لا يوجد</a:t>
            </a:r>
            <a:endParaRPr lang="en-GB" sz="3200"/>
          </a:p>
        </p:txBody>
      </p:sp>
      <p:sp>
        <p:nvSpPr>
          <p:cNvPr id="23" name="Rectangle 47"/>
          <p:cNvSpPr>
            <a:spLocks noChangeArrowheads="1"/>
          </p:cNvSpPr>
          <p:nvPr/>
        </p:nvSpPr>
        <p:spPr bwMode="auto">
          <a:xfrm>
            <a:off x="6242050" y="3384327"/>
            <a:ext cx="1017588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AE" sz="3200" dirty="0">
                <a:solidFill>
                  <a:srgbClr val="000000"/>
                </a:solidFill>
              </a:rPr>
              <a:t>يوجد</a:t>
            </a:r>
            <a:endParaRPr lang="en-US" sz="3200" dirty="0"/>
          </a:p>
        </p:txBody>
      </p:sp>
      <p:sp>
        <p:nvSpPr>
          <p:cNvPr id="24" name="Rectangle 52"/>
          <p:cNvSpPr>
            <a:spLocks noChangeArrowheads="1"/>
          </p:cNvSpPr>
          <p:nvPr/>
        </p:nvSpPr>
        <p:spPr bwMode="auto">
          <a:xfrm>
            <a:off x="7293711" y="3824064"/>
            <a:ext cx="174278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ar-AE" sz="3200" b="1" dirty="0">
                <a:solidFill>
                  <a:srgbClr val="000000"/>
                </a:solidFill>
              </a:rPr>
              <a:t> في </a:t>
            </a:r>
            <a:r>
              <a:rPr lang="ar-AE" sz="3200" b="1" dirty="0" smtClean="0">
                <a:solidFill>
                  <a:srgbClr val="000000"/>
                </a:solidFill>
              </a:rPr>
              <a:t>بيروت </a:t>
            </a:r>
            <a:endParaRPr lang="ar-AE" sz="3200" b="1" dirty="0">
              <a:solidFill>
                <a:srgbClr val="000000"/>
              </a:solidFill>
            </a:endParaRPr>
          </a:p>
        </p:txBody>
      </p:sp>
      <p:sp>
        <p:nvSpPr>
          <p:cNvPr id="25" name="Rectangle 32"/>
          <p:cNvSpPr>
            <a:spLocks noChangeArrowheads="1"/>
          </p:cNvSpPr>
          <p:nvPr/>
        </p:nvSpPr>
        <p:spPr bwMode="auto">
          <a:xfrm>
            <a:off x="7164288" y="5751983"/>
            <a:ext cx="76174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4000" dirty="0">
                <a:solidFill>
                  <a:srgbClr val="000000"/>
                </a:solidFill>
                <a:latin typeface="Arial" charset="0"/>
                <a:cs typeface="Arial" charset="0"/>
              </a:rPr>
              <a:t>لكن</a:t>
            </a:r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6215063" y="4398715"/>
            <a:ext cx="2141537" cy="15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4786313" y="4397127"/>
            <a:ext cx="2144712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Rectangle 82"/>
          <p:cNvSpPr>
            <a:spLocks noChangeArrowheads="1"/>
          </p:cNvSpPr>
          <p:nvPr/>
        </p:nvSpPr>
        <p:spPr bwMode="auto">
          <a:xfrm>
            <a:off x="432618" y="6072336"/>
            <a:ext cx="7794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/>
              <a:t>Hospital </a:t>
            </a:r>
          </a:p>
        </p:txBody>
      </p:sp>
      <p:sp>
        <p:nvSpPr>
          <p:cNvPr id="29" name="Rectangle 83"/>
          <p:cNvSpPr>
            <a:spLocks noChangeArrowheads="1"/>
          </p:cNvSpPr>
          <p:nvPr/>
        </p:nvSpPr>
        <p:spPr bwMode="auto">
          <a:xfrm>
            <a:off x="190500" y="4246587"/>
            <a:ext cx="11017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/>
              <a:t>Police station </a:t>
            </a:r>
          </a:p>
        </p:txBody>
      </p:sp>
      <p:sp>
        <p:nvSpPr>
          <p:cNvPr id="30" name="Rectangle 84"/>
          <p:cNvSpPr>
            <a:spLocks noChangeArrowheads="1"/>
          </p:cNvSpPr>
          <p:nvPr/>
        </p:nvSpPr>
        <p:spPr bwMode="auto">
          <a:xfrm>
            <a:off x="181528" y="5181104"/>
            <a:ext cx="77787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/>
              <a:t>Stadium </a:t>
            </a:r>
          </a:p>
        </p:txBody>
      </p:sp>
      <p:sp>
        <p:nvSpPr>
          <p:cNvPr id="31" name="Rectangle 86"/>
          <p:cNvSpPr>
            <a:spLocks noChangeArrowheads="1"/>
          </p:cNvSpPr>
          <p:nvPr/>
        </p:nvSpPr>
        <p:spPr bwMode="auto">
          <a:xfrm>
            <a:off x="4556298" y="4318744"/>
            <a:ext cx="12049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/>
              <a:t>Swimming club</a:t>
            </a:r>
          </a:p>
        </p:txBody>
      </p:sp>
      <p:sp>
        <p:nvSpPr>
          <p:cNvPr id="32" name="Rectangle 87"/>
          <p:cNvSpPr>
            <a:spLocks noChangeArrowheads="1"/>
          </p:cNvSpPr>
          <p:nvPr/>
        </p:nvSpPr>
        <p:spPr bwMode="auto">
          <a:xfrm>
            <a:off x="3908673" y="3454499"/>
            <a:ext cx="12266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smtClean="0"/>
              <a:t>Shopping centre</a:t>
            </a:r>
            <a:endParaRPr lang="en-GB" sz="1200" b="1" dirty="0"/>
          </a:p>
        </p:txBody>
      </p:sp>
      <p:sp>
        <p:nvSpPr>
          <p:cNvPr id="33" name="Rectangle 88"/>
          <p:cNvSpPr>
            <a:spLocks noChangeArrowheads="1"/>
          </p:cNvSpPr>
          <p:nvPr/>
        </p:nvSpPr>
        <p:spPr bwMode="auto">
          <a:xfrm>
            <a:off x="3568630" y="4974359"/>
            <a:ext cx="7207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/>
              <a:t>Market </a:t>
            </a:r>
          </a:p>
        </p:txBody>
      </p:sp>
      <p:sp>
        <p:nvSpPr>
          <p:cNvPr id="34" name="Rectangle 89"/>
          <p:cNvSpPr>
            <a:spLocks noChangeArrowheads="1"/>
          </p:cNvSpPr>
          <p:nvPr/>
        </p:nvSpPr>
        <p:spPr bwMode="auto">
          <a:xfrm>
            <a:off x="2498501" y="4390603"/>
            <a:ext cx="7953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/>
              <a:t>Museum </a:t>
            </a:r>
          </a:p>
        </p:txBody>
      </p:sp>
      <p:sp>
        <p:nvSpPr>
          <p:cNvPr id="35" name="Rectangle 90"/>
          <p:cNvSpPr>
            <a:spLocks noChangeArrowheads="1"/>
          </p:cNvSpPr>
          <p:nvPr/>
        </p:nvSpPr>
        <p:spPr bwMode="auto">
          <a:xfrm>
            <a:off x="4794320" y="5331756"/>
            <a:ext cx="5476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>
                <a:solidFill>
                  <a:srgbClr val="000000"/>
                </a:solidFill>
              </a:rPr>
              <a:t>Park </a:t>
            </a:r>
            <a:endParaRPr lang="en-GB" sz="1200" b="1" dirty="0"/>
          </a:p>
        </p:txBody>
      </p:sp>
      <p:sp>
        <p:nvSpPr>
          <p:cNvPr id="36" name="Rectangle 91"/>
          <p:cNvSpPr>
            <a:spLocks noChangeArrowheads="1"/>
          </p:cNvSpPr>
          <p:nvPr/>
        </p:nvSpPr>
        <p:spPr bwMode="auto">
          <a:xfrm>
            <a:off x="2313657" y="3598515"/>
            <a:ext cx="736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>
                <a:solidFill>
                  <a:srgbClr val="000000"/>
                </a:solidFill>
              </a:rPr>
              <a:t>Cinema </a:t>
            </a:r>
            <a:endParaRPr lang="en-GB" sz="1200" b="1"/>
          </a:p>
        </p:txBody>
      </p:sp>
      <p:sp>
        <p:nvSpPr>
          <p:cNvPr id="37" name="Rectangle 92"/>
          <p:cNvSpPr>
            <a:spLocks noChangeArrowheads="1"/>
          </p:cNvSpPr>
          <p:nvPr/>
        </p:nvSpPr>
        <p:spPr bwMode="auto">
          <a:xfrm>
            <a:off x="3981941" y="6276454"/>
            <a:ext cx="8651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>
                <a:solidFill>
                  <a:srgbClr val="000000"/>
                </a:solidFill>
              </a:rPr>
              <a:t>Post office</a:t>
            </a:r>
            <a:endParaRPr lang="en-GB" sz="1200" b="1" dirty="0"/>
          </a:p>
        </p:txBody>
      </p:sp>
      <p:sp>
        <p:nvSpPr>
          <p:cNvPr id="38" name="Rectangle 93"/>
          <p:cNvSpPr>
            <a:spLocks noChangeArrowheads="1"/>
          </p:cNvSpPr>
          <p:nvPr/>
        </p:nvSpPr>
        <p:spPr bwMode="auto">
          <a:xfrm>
            <a:off x="1987937" y="6276230"/>
            <a:ext cx="10715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>
                <a:solidFill>
                  <a:srgbClr val="000000"/>
                </a:solidFill>
              </a:rPr>
              <a:t>Train station </a:t>
            </a:r>
            <a:endParaRPr lang="en-GB" sz="1200" b="1"/>
          </a:p>
        </p:txBody>
      </p:sp>
      <p:sp>
        <p:nvSpPr>
          <p:cNvPr id="39" name="Rectangle 94"/>
          <p:cNvSpPr>
            <a:spLocks noChangeArrowheads="1"/>
          </p:cNvSpPr>
          <p:nvPr/>
        </p:nvSpPr>
        <p:spPr bwMode="auto">
          <a:xfrm>
            <a:off x="2543850" y="5423852"/>
            <a:ext cx="7032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>
                <a:solidFill>
                  <a:srgbClr val="000000"/>
                </a:solidFill>
              </a:rPr>
              <a:t>Bakery </a:t>
            </a:r>
            <a:endParaRPr lang="en-GB" sz="1200" b="1"/>
          </a:p>
        </p:txBody>
      </p:sp>
      <p:sp>
        <p:nvSpPr>
          <p:cNvPr id="40" name="Rectangle 95"/>
          <p:cNvSpPr>
            <a:spLocks noChangeArrowheads="1"/>
          </p:cNvSpPr>
          <p:nvPr/>
        </p:nvSpPr>
        <p:spPr bwMode="auto">
          <a:xfrm>
            <a:off x="383208" y="3407167"/>
            <a:ext cx="660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/>
              <a:t>School </a:t>
            </a:r>
            <a:endParaRPr lang="ar-AE" sz="1200" b="1" dirty="0"/>
          </a:p>
        </p:txBody>
      </p:sp>
      <p:sp>
        <p:nvSpPr>
          <p:cNvPr id="41" name="Rectangle 96"/>
          <p:cNvSpPr>
            <a:spLocks noChangeArrowheads="1"/>
          </p:cNvSpPr>
          <p:nvPr/>
        </p:nvSpPr>
        <p:spPr bwMode="auto">
          <a:xfrm>
            <a:off x="1659786" y="5152266"/>
            <a:ext cx="5302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/>
              <a:t>Cafe </a:t>
            </a:r>
            <a:endParaRPr lang="ar-AE" sz="1200" b="1" dirty="0"/>
          </a:p>
        </p:txBody>
      </p:sp>
      <p:sp>
        <p:nvSpPr>
          <p:cNvPr id="42" name="Rectangle 101"/>
          <p:cNvSpPr>
            <a:spLocks noChangeArrowheads="1"/>
          </p:cNvSpPr>
          <p:nvPr/>
        </p:nvSpPr>
        <p:spPr bwMode="auto">
          <a:xfrm>
            <a:off x="6237585" y="4821064"/>
            <a:ext cx="91757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>
                <a:solidFill>
                  <a:srgbClr val="000000"/>
                </a:solidFill>
              </a:rPr>
              <a:t>There is no</a:t>
            </a:r>
            <a:endParaRPr lang="en-GB" sz="1200" b="1" dirty="0"/>
          </a:p>
        </p:txBody>
      </p:sp>
      <p:sp>
        <p:nvSpPr>
          <p:cNvPr id="43" name="Rectangle 167"/>
          <p:cNvSpPr>
            <a:spLocks noChangeArrowheads="1"/>
          </p:cNvSpPr>
          <p:nvPr/>
        </p:nvSpPr>
        <p:spPr bwMode="auto">
          <a:xfrm>
            <a:off x="6170613" y="3814540"/>
            <a:ext cx="10175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 b="1" dirty="0">
                <a:solidFill>
                  <a:srgbClr val="000000"/>
                </a:solidFill>
              </a:rPr>
              <a:t>There is </a:t>
            </a:r>
            <a:endParaRPr lang="en-US" sz="1200" b="1" dirty="0"/>
          </a:p>
        </p:txBody>
      </p:sp>
      <p:sp>
        <p:nvSpPr>
          <p:cNvPr id="44" name="Rectangle 170"/>
          <p:cNvSpPr>
            <a:spLocks noChangeArrowheads="1"/>
          </p:cNvSpPr>
          <p:nvPr/>
        </p:nvSpPr>
        <p:spPr bwMode="auto">
          <a:xfrm>
            <a:off x="7879011" y="4254277"/>
            <a:ext cx="8082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GB" sz="1200" b="1" dirty="0" smtClean="0">
                <a:solidFill>
                  <a:srgbClr val="000000"/>
                </a:solidFill>
              </a:rPr>
              <a:t>In Beirut  </a:t>
            </a:r>
            <a:endParaRPr lang="ar-AE" sz="1200" b="1" dirty="0">
              <a:solidFill>
                <a:srgbClr val="00000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508104" y="5707359"/>
            <a:ext cx="9733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000" dirty="0">
                <a:solidFill>
                  <a:prstClr val="black"/>
                </a:solidFill>
              </a:rPr>
              <a:t>كذلك</a:t>
            </a:r>
            <a:endParaRPr lang="en-GB" sz="4000" dirty="0"/>
          </a:p>
        </p:txBody>
      </p:sp>
      <p:sp>
        <p:nvSpPr>
          <p:cNvPr id="46" name="Rectangle 45"/>
          <p:cNvSpPr/>
          <p:nvPr/>
        </p:nvSpPr>
        <p:spPr>
          <a:xfrm>
            <a:off x="7956376" y="5679975"/>
            <a:ext cx="9669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000" dirty="0">
                <a:solidFill>
                  <a:prstClr val="black"/>
                </a:solidFill>
              </a:rPr>
              <a:t>أيضا</a:t>
            </a:r>
            <a:endParaRPr lang="en-GB" sz="4000" dirty="0"/>
          </a:p>
        </p:txBody>
      </p:sp>
      <p:sp>
        <p:nvSpPr>
          <p:cNvPr id="47" name="Rectangle 46"/>
          <p:cNvSpPr/>
          <p:nvPr/>
        </p:nvSpPr>
        <p:spPr>
          <a:xfrm>
            <a:off x="6614392" y="5576282"/>
            <a:ext cx="4058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000" dirty="0" smtClean="0"/>
              <a:t>و</a:t>
            </a:r>
            <a:endParaRPr lang="en-GB" sz="4000" dirty="0"/>
          </a:p>
        </p:txBody>
      </p:sp>
      <p:sp>
        <p:nvSpPr>
          <p:cNvPr id="48" name="Rectangle 47"/>
          <p:cNvSpPr/>
          <p:nvPr/>
        </p:nvSpPr>
        <p:spPr>
          <a:xfrm>
            <a:off x="5796136" y="6184031"/>
            <a:ext cx="5357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smtClean="0">
                <a:solidFill>
                  <a:prstClr val="black"/>
                </a:solidFill>
              </a:rPr>
              <a:t>Also </a:t>
            </a:r>
            <a:endParaRPr lang="en-GB" sz="1400" dirty="0"/>
          </a:p>
        </p:txBody>
      </p:sp>
      <p:sp>
        <p:nvSpPr>
          <p:cNvPr id="49" name="Rectangle 48"/>
          <p:cNvSpPr/>
          <p:nvPr/>
        </p:nvSpPr>
        <p:spPr>
          <a:xfrm>
            <a:off x="8243607" y="6156647"/>
            <a:ext cx="5357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smtClean="0">
                <a:solidFill>
                  <a:prstClr val="black"/>
                </a:solidFill>
              </a:rPr>
              <a:t>Also </a:t>
            </a:r>
            <a:endParaRPr lang="en-GB" sz="1400" dirty="0"/>
          </a:p>
        </p:txBody>
      </p:sp>
      <p:sp>
        <p:nvSpPr>
          <p:cNvPr id="50" name="Rectangle 49"/>
          <p:cNvSpPr/>
          <p:nvPr/>
        </p:nvSpPr>
        <p:spPr>
          <a:xfrm>
            <a:off x="6630819" y="6112023"/>
            <a:ext cx="4603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smtClean="0"/>
              <a:t>and</a:t>
            </a:r>
            <a:endParaRPr lang="en-GB" sz="1400" dirty="0"/>
          </a:p>
        </p:txBody>
      </p:sp>
      <p:sp>
        <p:nvSpPr>
          <p:cNvPr id="51" name="Rectangle 50"/>
          <p:cNvSpPr/>
          <p:nvPr/>
        </p:nvSpPr>
        <p:spPr>
          <a:xfrm>
            <a:off x="7410769" y="6256039"/>
            <a:ext cx="4748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smtClean="0">
                <a:solidFill>
                  <a:prstClr val="black"/>
                </a:solidFill>
              </a:rPr>
              <a:t>But </a:t>
            </a:r>
            <a:endParaRPr lang="en-GB" sz="1400" dirty="0"/>
          </a:p>
        </p:txBody>
      </p:sp>
      <p:sp>
        <p:nvSpPr>
          <p:cNvPr id="52" name="Rounded Rectangle 51"/>
          <p:cNvSpPr/>
          <p:nvPr/>
        </p:nvSpPr>
        <p:spPr>
          <a:xfrm>
            <a:off x="5364088" y="5679975"/>
            <a:ext cx="3600400" cy="101127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3" name="Picture 52" descr="MCj0440550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60810" y="5265074"/>
            <a:ext cx="472769" cy="525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Rectangle 82"/>
          <p:cNvSpPr>
            <a:spLocks noChangeArrowheads="1"/>
          </p:cNvSpPr>
          <p:nvPr/>
        </p:nvSpPr>
        <p:spPr bwMode="auto">
          <a:xfrm>
            <a:off x="323528" y="6212160"/>
            <a:ext cx="9187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/>
              <a:t>mustashfaa</a:t>
            </a:r>
            <a:endParaRPr lang="en-GB" sz="1200" b="1" dirty="0"/>
          </a:p>
        </p:txBody>
      </p:sp>
      <p:sp>
        <p:nvSpPr>
          <p:cNvPr id="55" name="Rectangle 83"/>
          <p:cNvSpPr>
            <a:spLocks noChangeArrowheads="1"/>
          </p:cNvSpPr>
          <p:nvPr/>
        </p:nvSpPr>
        <p:spPr bwMode="auto">
          <a:xfrm>
            <a:off x="260492" y="4482132"/>
            <a:ext cx="111107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/>
              <a:t>Marqaz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shurta</a:t>
            </a:r>
            <a:endParaRPr lang="en-GB" sz="1200" b="1" dirty="0"/>
          </a:p>
        </p:txBody>
      </p:sp>
      <p:sp>
        <p:nvSpPr>
          <p:cNvPr id="56" name="Rectangle 84"/>
          <p:cNvSpPr>
            <a:spLocks noChangeArrowheads="1"/>
          </p:cNvSpPr>
          <p:nvPr/>
        </p:nvSpPr>
        <p:spPr bwMode="auto">
          <a:xfrm>
            <a:off x="251520" y="5416649"/>
            <a:ext cx="62241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/>
              <a:t>Mal’ab</a:t>
            </a:r>
            <a:endParaRPr lang="en-GB" sz="1200" b="1" dirty="0"/>
          </a:p>
        </p:txBody>
      </p:sp>
      <p:sp>
        <p:nvSpPr>
          <p:cNvPr id="57" name="Rectangle 86"/>
          <p:cNvSpPr>
            <a:spLocks noChangeArrowheads="1"/>
          </p:cNvSpPr>
          <p:nvPr/>
        </p:nvSpPr>
        <p:spPr bwMode="auto">
          <a:xfrm>
            <a:off x="4626290" y="4554289"/>
            <a:ext cx="6880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/>
              <a:t>masbah</a:t>
            </a:r>
            <a:endParaRPr lang="en-GB" sz="1200" b="1" dirty="0"/>
          </a:p>
        </p:txBody>
      </p:sp>
      <p:sp>
        <p:nvSpPr>
          <p:cNvPr id="58" name="Rectangle 87"/>
          <p:cNvSpPr>
            <a:spLocks noChangeArrowheads="1"/>
          </p:cNvSpPr>
          <p:nvPr/>
        </p:nvSpPr>
        <p:spPr bwMode="auto">
          <a:xfrm>
            <a:off x="3978665" y="3690044"/>
            <a:ext cx="116115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/>
              <a:t>Mrkaz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tasawuq</a:t>
            </a:r>
            <a:endParaRPr lang="en-GB" sz="1200" b="1" dirty="0"/>
          </a:p>
        </p:txBody>
      </p:sp>
      <p:sp>
        <p:nvSpPr>
          <p:cNvPr id="59" name="Rectangle 88"/>
          <p:cNvSpPr>
            <a:spLocks noChangeArrowheads="1"/>
          </p:cNvSpPr>
          <p:nvPr/>
        </p:nvSpPr>
        <p:spPr bwMode="auto">
          <a:xfrm>
            <a:off x="3638622" y="5209904"/>
            <a:ext cx="5421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smtClean="0"/>
              <a:t>Sooq </a:t>
            </a:r>
            <a:endParaRPr lang="en-GB" sz="1200" b="1" dirty="0"/>
          </a:p>
        </p:txBody>
      </p:sp>
      <p:sp>
        <p:nvSpPr>
          <p:cNvPr id="60" name="Rectangle 89"/>
          <p:cNvSpPr>
            <a:spLocks noChangeArrowheads="1"/>
          </p:cNvSpPr>
          <p:nvPr/>
        </p:nvSpPr>
        <p:spPr bwMode="auto">
          <a:xfrm>
            <a:off x="2568493" y="4626148"/>
            <a:ext cx="6962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/>
              <a:t>Mat’haf</a:t>
            </a:r>
            <a:endParaRPr lang="en-GB" sz="1200" b="1" dirty="0"/>
          </a:p>
        </p:txBody>
      </p:sp>
      <p:sp>
        <p:nvSpPr>
          <p:cNvPr id="61" name="Rectangle 90"/>
          <p:cNvSpPr>
            <a:spLocks noChangeArrowheads="1"/>
          </p:cNvSpPr>
          <p:nvPr/>
        </p:nvSpPr>
        <p:spPr bwMode="auto">
          <a:xfrm>
            <a:off x="4644008" y="5492080"/>
            <a:ext cx="73930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>
                <a:solidFill>
                  <a:srgbClr val="000000"/>
                </a:solidFill>
              </a:rPr>
              <a:t>hadeeqa</a:t>
            </a:r>
            <a:endParaRPr lang="en-GB" sz="1200" b="1" dirty="0"/>
          </a:p>
        </p:txBody>
      </p:sp>
      <p:sp>
        <p:nvSpPr>
          <p:cNvPr id="62" name="Rectangle 91"/>
          <p:cNvSpPr>
            <a:spLocks noChangeArrowheads="1"/>
          </p:cNvSpPr>
          <p:nvPr/>
        </p:nvSpPr>
        <p:spPr bwMode="auto">
          <a:xfrm>
            <a:off x="2339752" y="3763888"/>
            <a:ext cx="7970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>
                <a:solidFill>
                  <a:srgbClr val="000000"/>
                </a:solidFill>
              </a:rPr>
              <a:t>seenimaa</a:t>
            </a:r>
            <a:endParaRPr lang="en-GB" sz="1200" b="1" dirty="0"/>
          </a:p>
        </p:txBody>
      </p:sp>
      <p:sp>
        <p:nvSpPr>
          <p:cNvPr id="63" name="Rectangle 92"/>
          <p:cNvSpPr>
            <a:spLocks noChangeArrowheads="1"/>
          </p:cNvSpPr>
          <p:nvPr/>
        </p:nvSpPr>
        <p:spPr bwMode="auto">
          <a:xfrm>
            <a:off x="4051933" y="6511999"/>
            <a:ext cx="116172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>
                <a:solidFill>
                  <a:srgbClr val="000000"/>
                </a:solidFill>
              </a:rPr>
              <a:t>Maktab</a:t>
            </a:r>
            <a:r>
              <a:rPr lang="en-GB" sz="1200" b="1" dirty="0" smtClean="0">
                <a:solidFill>
                  <a:srgbClr val="000000"/>
                </a:solidFill>
              </a:rPr>
              <a:t> </a:t>
            </a:r>
            <a:r>
              <a:rPr lang="en-GB" sz="1200" b="1" dirty="0" err="1" smtClean="0">
                <a:solidFill>
                  <a:srgbClr val="000000"/>
                </a:solidFill>
              </a:rPr>
              <a:t>bareed</a:t>
            </a:r>
            <a:endParaRPr lang="en-GB" sz="1200" b="1" dirty="0"/>
          </a:p>
        </p:txBody>
      </p:sp>
      <p:sp>
        <p:nvSpPr>
          <p:cNvPr id="64" name="Rectangle 93"/>
          <p:cNvSpPr>
            <a:spLocks noChangeArrowheads="1"/>
          </p:cNvSpPr>
          <p:nvPr/>
        </p:nvSpPr>
        <p:spPr bwMode="auto">
          <a:xfrm>
            <a:off x="2057929" y="6511775"/>
            <a:ext cx="11950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>
                <a:solidFill>
                  <a:srgbClr val="000000"/>
                </a:solidFill>
              </a:rPr>
              <a:t>Mahattat</a:t>
            </a:r>
            <a:r>
              <a:rPr lang="en-GB" sz="1200" b="1" dirty="0" smtClean="0">
                <a:solidFill>
                  <a:srgbClr val="000000"/>
                </a:solidFill>
              </a:rPr>
              <a:t> </a:t>
            </a:r>
            <a:r>
              <a:rPr lang="en-GB" sz="1200" b="1" dirty="0" err="1" smtClean="0">
                <a:solidFill>
                  <a:srgbClr val="000000"/>
                </a:solidFill>
              </a:rPr>
              <a:t>qitaar</a:t>
            </a:r>
            <a:endParaRPr lang="en-GB" sz="1200" b="1" dirty="0"/>
          </a:p>
        </p:txBody>
      </p:sp>
      <p:sp>
        <p:nvSpPr>
          <p:cNvPr id="65" name="Rectangle 94"/>
          <p:cNvSpPr>
            <a:spLocks noChangeArrowheads="1"/>
          </p:cNvSpPr>
          <p:nvPr/>
        </p:nvSpPr>
        <p:spPr bwMode="auto">
          <a:xfrm>
            <a:off x="2613842" y="5659397"/>
            <a:ext cx="76174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>
                <a:solidFill>
                  <a:srgbClr val="000000"/>
                </a:solidFill>
              </a:rPr>
              <a:t>makhbaz</a:t>
            </a:r>
            <a:endParaRPr lang="en-GB" sz="1200" b="1" dirty="0"/>
          </a:p>
        </p:txBody>
      </p:sp>
      <p:sp>
        <p:nvSpPr>
          <p:cNvPr id="66" name="Rectangle 95"/>
          <p:cNvSpPr>
            <a:spLocks noChangeArrowheads="1"/>
          </p:cNvSpPr>
          <p:nvPr/>
        </p:nvSpPr>
        <p:spPr bwMode="auto">
          <a:xfrm>
            <a:off x="265096" y="3558897"/>
            <a:ext cx="73109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smtClean="0"/>
              <a:t>madrasa</a:t>
            </a:r>
            <a:endParaRPr lang="ar-AE" sz="1200" b="1" dirty="0"/>
          </a:p>
        </p:txBody>
      </p:sp>
      <p:sp>
        <p:nvSpPr>
          <p:cNvPr id="67" name="Rectangle 96"/>
          <p:cNvSpPr>
            <a:spLocks noChangeArrowheads="1"/>
          </p:cNvSpPr>
          <p:nvPr/>
        </p:nvSpPr>
        <p:spPr bwMode="auto">
          <a:xfrm>
            <a:off x="1547664" y="5387811"/>
            <a:ext cx="7024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/>
              <a:t>maqhaa</a:t>
            </a:r>
            <a:endParaRPr lang="ar-AE" sz="1200" b="1" dirty="0"/>
          </a:p>
        </p:txBody>
      </p:sp>
      <p:sp>
        <p:nvSpPr>
          <p:cNvPr id="68" name="Rectangle 101"/>
          <p:cNvSpPr>
            <a:spLocks noChangeArrowheads="1"/>
          </p:cNvSpPr>
          <p:nvPr/>
        </p:nvSpPr>
        <p:spPr bwMode="auto">
          <a:xfrm>
            <a:off x="6307577" y="5056609"/>
            <a:ext cx="87229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>
                <a:solidFill>
                  <a:srgbClr val="000000"/>
                </a:solidFill>
              </a:rPr>
              <a:t>Laa</a:t>
            </a:r>
            <a:r>
              <a:rPr lang="en-GB" sz="1200" b="1" dirty="0" smtClean="0">
                <a:solidFill>
                  <a:srgbClr val="000000"/>
                </a:solidFill>
              </a:rPr>
              <a:t> </a:t>
            </a:r>
            <a:r>
              <a:rPr lang="en-GB" sz="1200" b="1" dirty="0" err="1" smtClean="0">
                <a:solidFill>
                  <a:srgbClr val="000000"/>
                </a:solidFill>
              </a:rPr>
              <a:t>yoojad</a:t>
            </a:r>
            <a:endParaRPr lang="en-GB" sz="1200" b="1" dirty="0"/>
          </a:p>
        </p:txBody>
      </p:sp>
      <p:sp>
        <p:nvSpPr>
          <p:cNvPr id="69" name="Rectangle 167"/>
          <p:cNvSpPr>
            <a:spLocks noChangeArrowheads="1"/>
          </p:cNvSpPr>
          <p:nvPr/>
        </p:nvSpPr>
        <p:spPr bwMode="auto">
          <a:xfrm>
            <a:off x="6240605" y="4050085"/>
            <a:ext cx="10175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 b="1" dirty="0" err="1" smtClean="0">
                <a:solidFill>
                  <a:srgbClr val="000000"/>
                </a:solidFill>
              </a:rPr>
              <a:t>yoojad</a:t>
            </a:r>
            <a:endParaRPr lang="en-US" sz="1200" b="1" dirty="0"/>
          </a:p>
        </p:txBody>
      </p:sp>
      <p:sp>
        <p:nvSpPr>
          <p:cNvPr id="70" name="Rectangle 170"/>
          <p:cNvSpPr>
            <a:spLocks noChangeArrowheads="1"/>
          </p:cNvSpPr>
          <p:nvPr/>
        </p:nvSpPr>
        <p:spPr bwMode="auto">
          <a:xfrm>
            <a:off x="7805631" y="4489822"/>
            <a:ext cx="9516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GB" sz="1200" b="1" dirty="0" smtClean="0">
                <a:solidFill>
                  <a:srgbClr val="000000"/>
                </a:solidFill>
              </a:rPr>
              <a:t>Fee </a:t>
            </a:r>
            <a:r>
              <a:rPr lang="en-GB" sz="1200" b="1" dirty="0" err="1" smtClean="0">
                <a:solidFill>
                  <a:srgbClr val="000000"/>
                </a:solidFill>
              </a:rPr>
              <a:t>Beiroot</a:t>
            </a:r>
            <a:r>
              <a:rPr lang="en-GB" sz="1200" b="1" dirty="0" smtClean="0">
                <a:solidFill>
                  <a:srgbClr val="000000"/>
                </a:solidFill>
              </a:rPr>
              <a:t> </a:t>
            </a:r>
            <a:endParaRPr lang="ar-AE" sz="1200" b="1" dirty="0">
              <a:solidFill>
                <a:srgbClr val="000000"/>
              </a:solidFill>
            </a:endParaRPr>
          </a:p>
        </p:txBody>
      </p:sp>
      <p:pic>
        <p:nvPicPr>
          <p:cNvPr id="71" name="Picture 54" descr="MCBD10671_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4901" y="3799583"/>
            <a:ext cx="612775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66" descr="bd06842_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4432" y="5402137"/>
            <a:ext cx="630520" cy="499045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</p:spPr>
      </p:pic>
      <p:pic>
        <p:nvPicPr>
          <p:cNvPr id="73" name="Picture 11" descr="j018332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27952" y="3158478"/>
            <a:ext cx="648072" cy="560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Rectangle 73"/>
          <p:cNvSpPr/>
          <p:nvPr/>
        </p:nvSpPr>
        <p:spPr>
          <a:xfrm>
            <a:off x="5643019" y="6336431"/>
            <a:ext cx="8419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err="1" smtClean="0">
                <a:solidFill>
                  <a:prstClr val="black"/>
                </a:solidFill>
              </a:rPr>
              <a:t>kathaalik</a:t>
            </a:r>
            <a:endParaRPr lang="en-GB" sz="1400" dirty="0"/>
          </a:p>
        </p:txBody>
      </p:sp>
      <p:sp>
        <p:nvSpPr>
          <p:cNvPr id="75" name="Rectangle 74"/>
          <p:cNvSpPr/>
          <p:nvPr/>
        </p:nvSpPr>
        <p:spPr>
          <a:xfrm>
            <a:off x="8199845" y="6309047"/>
            <a:ext cx="6232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err="1" smtClean="0">
                <a:solidFill>
                  <a:prstClr val="black"/>
                </a:solidFill>
              </a:rPr>
              <a:t>aydan</a:t>
            </a:r>
            <a:endParaRPr lang="en-GB" sz="1400" dirty="0"/>
          </a:p>
        </p:txBody>
      </p:sp>
      <p:sp>
        <p:nvSpPr>
          <p:cNvPr id="76" name="Rectangle 75"/>
          <p:cNvSpPr/>
          <p:nvPr/>
        </p:nvSpPr>
        <p:spPr>
          <a:xfrm>
            <a:off x="6662270" y="6264423"/>
            <a:ext cx="3974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err="1" smtClean="0"/>
              <a:t>wa</a:t>
            </a:r>
            <a:endParaRPr lang="en-GB" sz="1400" dirty="0"/>
          </a:p>
        </p:txBody>
      </p:sp>
      <p:sp>
        <p:nvSpPr>
          <p:cNvPr id="77" name="Rectangle 76"/>
          <p:cNvSpPr/>
          <p:nvPr/>
        </p:nvSpPr>
        <p:spPr>
          <a:xfrm>
            <a:off x="7339436" y="6408439"/>
            <a:ext cx="6174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err="1" smtClean="0">
                <a:solidFill>
                  <a:prstClr val="black"/>
                </a:solidFill>
              </a:rPr>
              <a:t>laakin</a:t>
            </a:r>
            <a:endParaRPr lang="en-GB" sz="1400" dirty="0"/>
          </a:p>
        </p:txBody>
      </p:sp>
      <p:sp>
        <p:nvSpPr>
          <p:cNvPr id="78" name="Rectangle 95"/>
          <p:cNvSpPr>
            <a:spLocks noChangeArrowheads="1"/>
          </p:cNvSpPr>
          <p:nvPr/>
        </p:nvSpPr>
        <p:spPr bwMode="auto">
          <a:xfrm>
            <a:off x="35496" y="2912636"/>
            <a:ext cx="11657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600" dirty="0"/>
              <a:t>مدرسة</a:t>
            </a:r>
          </a:p>
        </p:txBody>
      </p:sp>
      <p:sp>
        <p:nvSpPr>
          <p:cNvPr id="79" name="Rectangle 50"/>
          <p:cNvSpPr>
            <a:spLocks noChangeArrowheads="1"/>
          </p:cNvSpPr>
          <p:nvPr/>
        </p:nvSpPr>
        <p:spPr bwMode="auto">
          <a:xfrm>
            <a:off x="7175500" y="1990315"/>
            <a:ext cx="18383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ar-AE" sz="3200" b="1" dirty="0" smtClean="0">
                <a:solidFill>
                  <a:srgbClr val="000000"/>
                </a:solidFill>
              </a:rPr>
              <a:t>بيروت توجد</a:t>
            </a:r>
            <a:endParaRPr lang="ar-AE" sz="3200" b="1" dirty="0">
              <a:solidFill>
                <a:srgbClr val="000000"/>
              </a:solidFill>
            </a:endParaRPr>
          </a:p>
        </p:txBody>
      </p:sp>
      <p:sp>
        <p:nvSpPr>
          <p:cNvPr id="80" name="Rectangle 79"/>
          <p:cNvSpPr>
            <a:spLocks noChangeArrowheads="1"/>
          </p:cNvSpPr>
          <p:nvPr/>
        </p:nvSpPr>
        <p:spPr bwMode="auto">
          <a:xfrm>
            <a:off x="6554788" y="2077628"/>
            <a:ext cx="660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3200">
                <a:solidFill>
                  <a:srgbClr val="000000"/>
                </a:solidFill>
                <a:latin typeface="Arial" charset="0"/>
              </a:rPr>
              <a:t>فِي </a:t>
            </a:r>
            <a:endParaRPr lang="en-US" sz="3200"/>
          </a:p>
        </p:txBody>
      </p:sp>
      <p:cxnSp>
        <p:nvCxnSpPr>
          <p:cNvPr id="81" name="Straight Connector 80"/>
          <p:cNvCxnSpPr/>
          <p:nvPr/>
        </p:nvCxnSpPr>
        <p:spPr>
          <a:xfrm rot="5400000">
            <a:off x="6858000" y="2434815"/>
            <a:ext cx="712788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5400000">
            <a:off x="6326981" y="2434022"/>
            <a:ext cx="714375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3" name="Rectangle 82"/>
          <p:cNvSpPr>
            <a:spLocks noChangeArrowheads="1"/>
          </p:cNvSpPr>
          <p:nvPr/>
        </p:nvSpPr>
        <p:spPr bwMode="auto">
          <a:xfrm>
            <a:off x="4694238" y="2014128"/>
            <a:ext cx="10937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200">
                <a:solidFill>
                  <a:srgbClr val="000000"/>
                </a:solidFill>
              </a:rPr>
              <a:t>الساحل</a:t>
            </a:r>
            <a:endParaRPr lang="en-US" sz="3200"/>
          </a:p>
        </p:txBody>
      </p:sp>
      <p:sp>
        <p:nvSpPr>
          <p:cNvPr id="84" name="Rectangle 83"/>
          <p:cNvSpPr>
            <a:spLocks noChangeArrowheads="1"/>
          </p:cNvSpPr>
          <p:nvPr/>
        </p:nvSpPr>
        <p:spPr bwMode="auto">
          <a:xfrm>
            <a:off x="3738563" y="2006190"/>
            <a:ext cx="9794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200">
                <a:solidFill>
                  <a:srgbClr val="000000"/>
                </a:solidFill>
              </a:rPr>
              <a:t>الريف</a:t>
            </a:r>
            <a:endParaRPr lang="en-US" sz="3200"/>
          </a:p>
        </p:txBody>
      </p:sp>
      <p:sp>
        <p:nvSpPr>
          <p:cNvPr id="85" name="Rectangle 84"/>
          <p:cNvSpPr>
            <a:spLocks noChangeArrowheads="1"/>
          </p:cNvSpPr>
          <p:nvPr/>
        </p:nvSpPr>
        <p:spPr bwMode="auto">
          <a:xfrm>
            <a:off x="5732463" y="2006190"/>
            <a:ext cx="8826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200">
                <a:solidFill>
                  <a:srgbClr val="000000"/>
                </a:solidFill>
              </a:rPr>
              <a:t>الجبل</a:t>
            </a:r>
            <a:endParaRPr lang="en-US" sz="3200"/>
          </a:p>
        </p:txBody>
      </p:sp>
      <p:sp>
        <p:nvSpPr>
          <p:cNvPr id="86" name="Rectangle 85"/>
          <p:cNvSpPr>
            <a:spLocks noChangeArrowheads="1"/>
          </p:cNvSpPr>
          <p:nvPr/>
        </p:nvSpPr>
        <p:spPr bwMode="auto">
          <a:xfrm>
            <a:off x="6707188" y="2577690"/>
            <a:ext cx="322262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>
                <a:solidFill>
                  <a:srgbClr val="000000"/>
                </a:solidFill>
                <a:latin typeface="Arial" charset="0"/>
              </a:rPr>
              <a:t>in</a:t>
            </a:r>
            <a:endParaRPr lang="en-US" sz="1200" b="1"/>
          </a:p>
        </p:txBody>
      </p:sp>
      <p:sp>
        <p:nvSpPr>
          <p:cNvPr id="87" name="Rectangle 86"/>
          <p:cNvSpPr>
            <a:spLocks noChangeArrowheads="1"/>
          </p:cNvSpPr>
          <p:nvPr/>
        </p:nvSpPr>
        <p:spPr bwMode="auto">
          <a:xfrm>
            <a:off x="4846638" y="2514190"/>
            <a:ext cx="8128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>
                <a:solidFill>
                  <a:srgbClr val="000000"/>
                </a:solidFill>
              </a:rPr>
              <a:t>The coast</a:t>
            </a:r>
            <a:endParaRPr lang="en-US" sz="1200" b="1"/>
          </a:p>
        </p:txBody>
      </p:sp>
      <p:sp>
        <p:nvSpPr>
          <p:cNvPr id="88" name="Rectangle 87"/>
          <p:cNvSpPr>
            <a:spLocks noChangeArrowheads="1"/>
          </p:cNvSpPr>
          <p:nvPr/>
        </p:nvSpPr>
        <p:spPr bwMode="auto">
          <a:xfrm>
            <a:off x="3890963" y="2506253"/>
            <a:ext cx="6969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>
                <a:solidFill>
                  <a:srgbClr val="000000"/>
                </a:solidFill>
              </a:rPr>
              <a:t>country</a:t>
            </a:r>
            <a:endParaRPr lang="en-US" sz="1200" b="1" dirty="0"/>
          </a:p>
        </p:txBody>
      </p:sp>
      <p:sp>
        <p:nvSpPr>
          <p:cNvPr id="89" name="Rectangle 88"/>
          <p:cNvSpPr>
            <a:spLocks noChangeArrowheads="1"/>
          </p:cNvSpPr>
          <p:nvPr/>
        </p:nvSpPr>
        <p:spPr bwMode="auto">
          <a:xfrm>
            <a:off x="5884863" y="2506253"/>
            <a:ext cx="8159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>
                <a:solidFill>
                  <a:srgbClr val="000000"/>
                </a:solidFill>
              </a:rPr>
              <a:t>mountain</a:t>
            </a:r>
            <a:endParaRPr lang="en-US" sz="1200" b="1"/>
          </a:p>
        </p:txBody>
      </p:sp>
      <p:sp>
        <p:nvSpPr>
          <p:cNvPr id="90" name="Rectangle 89"/>
          <p:cNvSpPr>
            <a:spLocks noChangeArrowheads="1"/>
          </p:cNvSpPr>
          <p:nvPr/>
        </p:nvSpPr>
        <p:spPr bwMode="auto">
          <a:xfrm>
            <a:off x="3071813" y="2006190"/>
            <a:ext cx="660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3200">
                <a:solidFill>
                  <a:srgbClr val="000000"/>
                </a:solidFill>
                <a:latin typeface="Arial" charset="0"/>
              </a:rPr>
              <a:t>فِي </a:t>
            </a:r>
            <a:endParaRPr lang="en-US" sz="3200"/>
          </a:p>
        </p:txBody>
      </p:sp>
      <p:cxnSp>
        <p:nvCxnSpPr>
          <p:cNvPr id="91" name="Straight Connector 90"/>
          <p:cNvCxnSpPr/>
          <p:nvPr/>
        </p:nvCxnSpPr>
        <p:spPr>
          <a:xfrm rot="5400000">
            <a:off x="3357563" y="2434815"/>
            <a:ext cx="712788" cy="15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rot="5400000">
            <a:off x="2832894" y="2434022"/>
            <a:ext cx="714375" cy="15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3" name="Rectangle 92"/>
          <p:cNvSpPr>
            <a:spLocks noChangeArrowheads="1"/>
          </p:cNvSpPr>
          <p:nvPr/>
        </p:nvSpPr>
        <p:spPr bwMode="auto">
          <a:xfrm>
            <a:off x="3224213" y="2506253"/>
            <a:ext cx="322262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>
                <a:solidFill>
                  <a:srgbClr val="000000"/>
                </a:solidFill>
                <a:latin typeface="Arial" charset="0"/>
              </a:rPr>
              <a:t>in</a:t>
            </a:r>
            <a:endParaRPr lang="en-US" sz="1200" b="1"/>
          </a:p>
        </p:txBody>
      </p:sp>
      <p:sp>
        <p:nvSpPr>
          <p:cNvPr id="94" name="Rectangle 134"/>
          <p:cNvSpPr>
            <a:spLocks noChangeArrowheads="1"/>
          </p:cNvSpPr>
          <p:nvPr/>
        </p:nvSpPr>
        <p:spPr bwMode="auto">
          <a:xfrm>
            <a:off x="2205038" y="2061753"/>
            <a:ext cx="86677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200">
                <a:solidFill>
                  <a:srgbClr val="000000"/>
                </a:solidFill>
              </a:rPr>
              <a:t>شمال</a:t>
            </a:r>
            <a:endParaRPr lang="en-US" sz="3200"/>
          </a:p>
        </p:txBody>
      </p:sp>
      <p:sp>
        <p:nvSpPr>
          <p:cNvPr id="95" name="Rectangle 135"/>
          <p:cNvSpPr>
            <a:spLocks noChangeArrowheads="1"/>
          </p:cNvSpPr>
          <p:nvPr/>
        </p:nvSpPr>
        <p:spPr bwMode="auto">
          <a:xfrm>
            <a:off x="1239838" y="2061753"/>
            <a:ext cx="9747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200">
                <a:solidFill>
                  <a:srgbClr val="000000"/>
                </a:solidFill>
              </a:rPr>
              <a:t>جنوب</a:t>
            </a:r>
            <a:endParaRPr lang="en-US" sz="3200"/>
          </a:p>
        </p:txBody>
      </p:sp>
      <p:sp>
        <p:nvSpPr>
          <p:cNvPr id="96" name="Rectangle 138"/>
          <p:cNvSpPr>
            <a:spLocks noChangeArrowheads="1"/>
          </p:cNvSpPr>
          <p:nvPr/>
        </p:nvSpPr>
        <p:spPr bwMode="auto">
          <a:xfrm>
            <a:off x="304800" y="2006190"/>
            <a:ext cx="78258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ar-AE" sz="3200" dirty="0" smtClean="0">
                <a:solidFill>
                  <a:srgbClr val="000000"/>
                </a:solidFill>
              </a:rPr>
              <a:t>لبنان</a:t>
            </a:r>
            <a:endParaRPr lang="en-US" sz="3200" dirty="0">
              <a:solidFill>
                <a:srgbClr val="000000"/>
              </a:solidFill>
            </a:endParaRPr>
          </a:p>
        </p:txBody>
      </p:sp>
      <p:cxnSp>
        <p:nvCxnSpPr>
          <p:cNvPr id="97" name="Straight Connector 96"/>
          <p:cNvCxnSpPr/>
          <p:nvPr/>
        </p:nvCxnSpPr>
        <p:spPr>
          <a:xfrm rot="16200000" flipH="1">
            <a:off x="853058" y="2462212"/>
            <a:ext cx="86677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8" name="Rectangle 168"/>
          <p:cNvSpPr>
            <a:spLocks noChangeArrowheads="1"/>
          </p:cNvSpPr>
          <p:nvPr/>
        </p:nvSpPr>
        <p:spPr bwMode="auto">
          <a:xfrm>
            <a:off x="8054416" y="2434815"/>
            <a:ext cx="68159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GB" sz="1000" b="1" dirty="0" smtClean="0">
                <a:solidFill>
                  <a:srgbClr val="000000"/>
                </a:solidFill>
              </a:rPr>
              <a:t>Beirut  is </a:t>
            </a:r>
            <a:endParaRPr lang="ar-AE" sz="1000" b="1" dirty="0">
              <a:solidFill>
                <a:srgbClr val="000000"/>
              </a:solidFill>
            </a:endParaRPr>
          </a:p>
        </p:txBody>
      </p:sp>
      <p:sp>
        <p:nvSpPr>
          <p:cNvPr id="99" name="Rectangle 172"/>
          <p:cNvSpPr>
            <a:spLocks noChangeArrowheads="1"/>
          </p:cNvSpPr>
          <p:nvPr/>
        </p:nvSpPr>
        <p:spPr bwMode="auto">
          <a:xfrm>
            <a:off x="2373461" y="2491965"/>
            <a:ext cx="6143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>
                <a:solidFill>
                  <a:srgbClr val="000000"/>
                </a:solidFill>
              </a:rPr>
              <a:t>North </a:t>
            </a:r>
            <a:endParaRPr lang="en-US" sz="1200" b="1" dirty="0"/>
          </a:p>
        </p:txBody>
      </p:sp>
      <p:sp>
        <p:nvSpPr>
          <p:cNvPr id="100" name="Rectangle 173"/>
          <p:cNvSpPr>
            <a:spLocks noChangeArrowheads="1"/>
          </p:cNvSpPr>
          <p:nvPr/>
        </p:nvSpPr>
        <p:spPr bwMode="auto">
          <a:xfrm>
            <a:off x="1408261" y="2491965"/>
            <a:ext cx="6064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>
                <a:solidFill>
                  <a:srgbClr val="000000"/>
                </a:solidFill>
              </a:rPr>
              <a:t>South </a:t>
            </a:r>
            <a:endParaRPr lang="en-US" sz="1200" b="1"/>
          </a:p>
        </p:txBody>
      </p:sp>
      <p:sp>
        <p:nvSpPr>
          <p:cNvPr id="101" name="Rectangle 176"/>
          <p:cNvSpPr>
            <a:spLocks noChangeArrowheads="1"/>
          </p:cNvSpPr>
          <p:nvPr/>
        </p:nvSpPr>
        <p:spPr bwMode="auto">
          <a:xfrm>
            <a:off x="243302" y="2409018"/>
            <a:ext cx="73744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GB" sz="1200" b="1" dirty="0" smtClean="0">
                <a:solidFill>
                  <a:srgbClr val="000000"/>
                </a:solidFill>
              </a:rPr>
              <a:t>Emirates</a:t>
            </a:r>
            <a:endParaRPr lang="en-US" sz="1200" b="1" dirty="0">
              <a:solidFill>
                <a:srgbClr val="000000"/>
              </a:solidFill>
            </a:endParaRPr>
          </a:p>
        </p:txBody>
      </p:sp>
      <p:sp>
        <p:nvSpPr>
          <p:cNvPr id="102" name="Rectangle 101"/>
          <p:cNvSpPr>
            <a:spLocks noChangeArrowheads="1"/>
          </p:cNvSpPr>
          <p:nvPr/>
        </p:nvSpPr>
        <p:spPr bwMode="auto">
          <a:xfrm>
            <a:off x="4807595" y="2709105"/>
            <a:ext cx="69281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>
                <a:solidFill>
                  <a:srgbClr val="000000"/>
                </a:solidFill>
              </a:rPr>
              <a:t>assaahil</a:t>
            </a:r>
            <a:endParaRPr lang="en-US" sz="1200" b="1" dirty="0"/>
          </a:p>
        </p:txBody>
      </p:sp>
      <p:sp>
        <p:nvSpPr>
          <p:cNvPr id="103" name="Rectangle 102"/>
          <p:cNvSpPr>
            <a:spLocks noChangeArrowheads="1"/>
          </p:cNvSpPr>
          <p:nvPr/>
        </p:nvSpPr>
        <p:spPr bwMode="auto">
          <a:xfrm>
            <a:off x="3851920" y="2701168"/>
            <a:ext cx="5681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>
                <a:solidFill>
                  <a:srgbClr val="000000"/>
                </a:solidFill>
              </a:rPr>
              <a:t>arreef</a:t>
            </a:r>
            <a:endParaRPr lang="en-US" sz="1200" b="1" dirty="0"/>
          </a:p>
        </p:txBody>
      </p:sp>
      <p:sp>
        <p:nvSpPr>
          <p:cNvPr id="104" name="Rectangle 103"/>
          <p:cNvSpPr>
            <a:spLocks noChangeArrowheads="1"/>
          </p:cNvSpPr>
          <p:nvPr/>
        </p:nvSpPr>
        <p:spPr bwMode="auto">
          <a:xfrm>
            <a:off x="5845820" y="2701168"/>
            <a:ext cx="6110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>
                <a:solidFill>
                  <a:srgbClr val="000000"/>
                </a:solidFill>
              </a:rPr>
              <a:t>aljabal</a:t>
            </a:r>
            <a:endParaRPr lang="en-US" sz="1200" b="1" dirty="0"/>
          </a:p>
        </p:txBody>
      </p:sp>
      <p:sp>
        <p:nvSpPr>
          <p:cNvPr id="105" name="Rectangle 176"/>
          <p:cNvSpPr>
            <a:spLocks noChangeArrowheads="1"/>
          </p:cNvSpPr>
          <p:nvPr/>
        </p:nvSpPr>
        <p:spPr bwMode="auto">
          <a:xfrm>
            <a:off x="105657" y="2637911"/>
            <a:ext cx="86594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GB" sz="1200" b="1" dirty="0" err="1" smtClean="0">
                <a:solidFill>
                  <a:srgbClr val="000000"/>
                </a:solidFill>
              </a:rPr>
              <a:t>alimaaraat</a:t>
            </a:r>
            <a:endParaRPr lang="en-US" sz="1200" b="1" dirty="0">
              <a:solidFill>
                <a:srgbClr val="000000"/>
              </a:solidFill>
            </a:endParaRPr>
          </a:p>
        </p:txBody>
      </p:sp>
      <p:sp>
        <p:nvSpPr>
          <p:cNvPr id="106" name="Rectangle 172"/>
          <p:cNvSpPr>
            <a:spLocks noChangeArrowheads="1"/>
          </p:cNvSpPr>
          <p:nvPr/>
        </p:nvSpPr>
        <p:spPr bwMode="auto">
          <a:xfrm>
            <a:off x="2368848" y="2698886"/>
            <a:ext cx="7184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>
                <a:solidFill>
                  <a:srgbClr val="000000"/>
                </a:solidFill>
              </a:rPr>
              <a:t>shamaal</a:t>
            </a:r>
            <a:endParaRPr lang="en-US" sz="1200" b="1" dirty="0"/>
          </a:p>
        </p:txBody>
      </p:sp>
      <p:sp>
        <p:nvSpPr>
          <p:cNvPr id="107" name="Rectangle 173"/>
          <p:cNvSpPr>
            <a:spLocks noChangeArrowheads="1"/>
          </p:cNvSpPr>
          <p:nvPr/>
        </p:nvSpPr>
        <p:spPr bwMode="auto">
          <a:xfrm>
            <a:off x="1403648" y="2698886"/>
            <a:ext cx="6335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err="1" smtClean="0">
                <a:solidFill>
                  <a:srgbClr val="000000"/>
                </a:solidFill>
              </a:rPr>
              <a:t>janoob</a:t>
            </a:r>
            <a:endParaRPr lang="en-US" sz="1200" b="1" dirty="0"/>
          </a:p>
        </p:txBody>
      </p:sp>
      <p:sp>
        <p:nvSpPr>
          <p:cNvPr id="108" name="Rectangle 107"/>
          <p:cNvSpPr>
            <a:spLocks noChangeArrowheads="1"/>
          </p:cNvSpPr>
          <p:nvPr/>
        </p:nvSpPr>
        <p:spPr bwMode="auto">
          <a:xfrm>
            <a:off x="3203848" y="2709106"/>
            <a:ext cx="4058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smtClean="0">
                <a:solidFill>
                  <a:srgbClr val="000000"/>
                </a:solidFill>
                <a:latin typeface="Arial" charset="0"/>
              </a:rPr>
              <a:t>fee</a:t>
            </a:r>
            <a:endParaRPr lang="en-US" sz="1200" b="1" dirty="0"/>
          </a:p>
        </p:txBody>
      </p:sp>
      <p:sp>
        <p:nvSpPr>
          <p:cNvPr id="109" name="Rectangle 108"/>
          <p:cNvSpPr>
            <a:spLocks noChangeArrowheads="1"/>
          </p:cNvSpPr>
          <p:nvPr/>
        </p:nvSpPr>
        <p:spPr bwMode="auto">
          <a:xfrm>
            <a:off x="6715645" y="2847201"/>
            <a:ext cx="4058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b="1" dirty="0" smtClean="0">
                <a:solidFill>
                  <a:srgbClr val="000000"/>
                </a:solidFill>
                <a:latin typeface="Arial" charset="0"/>
              </a:rPr>
              <a:t>fee</a:t>
            </a:r>
            <a:endParaRPr lang="en-US" sz="1200" b="1" dirty="0"/>
          </a:p>
        </p:txBody>
      </p:sp>
      <p:sp>
        <p:nvSpPr>
          <p:cNvPr id="110" name="Rectangle 168"/>
          <p:cNvSpPr>
            <a:spLocks noChangeArrowheads="1"/>
          </p:cNvSpPr>
          <p:nvPr/>
        </p:nvSpPr>
        <p:spPr bwMode="auto">
          <a:xfrm>
            <a:off x="7781930" y="2587215"/>
            <a:ext cx="97975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GB" sz="1000" b="1" dirty="0" err="1" smtClean="0">
                <a:solidFill>
                  <a:srgbClr val="000000"/>
                </a:solidFill>
              </a:rPr>
              <a:t>Bayroot</a:t>
            </a:r>
            <a:r>
              <a:rPr lang="en-GB" sz="1000" b="1" dirty="0" smtClean="0">
                <a:solidFill>
                  <a:srgbClr val="000000"/>
                </a:solidFill>
              </a:rPr>
              <a:t> </a:t>
            </a:r>
            <a:r>
              <a:rPr lang="en-GB" sz="1000" b="1" dirty="0" err="1" smtClean="0">
                <a:solidFill>
                  <a:srgbClr val="000000"/>
                </a:solidFill>
              </a:rPr>
              <a:t>toojad</a:t>
            </a:r>
            <a:endParaRPr lang="ar-AE" sz="1000" b="1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31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70" decel="100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770" decel="100000"/>
                                        <p:tgtEl>
                                          <p:spTgt spid="8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0" dur="77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2" dur="77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770" decel="100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7" dur="770" decel="100000"/>
                                        <p:tgtEl>
                                          <p:spTgt spid="8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9" dur="77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1" dur="77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770" decel="100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6" dur="770" decel="100000"/>
                                        <p:tgtEl>
                                          <p:spTgt spid="8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8" dur="77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0" dur="77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770" decel="100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5" dur="770" decel="100000"/>
                                        <p:tgtEl>
                                          <p:spTgt spid="8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7" dur="77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9" dur="77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770" decel="100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4" dur="770" decel="100000"/>
                                        <p:tgtEl>
                                          <p:spTgt spid="9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6" dur="77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8" dur="77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770" decel="100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9" dur="770" decel="100000"/>
                                        <p:tgtEl>
                                          <p:spTgt spid="10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1" dur="77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3" dur="77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770" decel="100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8" dur="770" decel="100000"/>
                                        <p:tgtEl>
                                          <p:spTgt spid="10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0" dur="77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2" dur="77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770" decel="100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7" dur="770" decel="100000"/>
                                        <p:tgtEl>
                                          <p:spTgt spid="10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9" dur="77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1" dur="77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770" decel="100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6" dur="770" decel="100000"/>
                                        <p:tgtEl>
                                          <p:spTgt spid="10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8" dur="77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0" dur="77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770" decel="100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5" dur="770" decel="100000"/>
                                        <p:tgtEl>
                                          <p:spTgt spid="10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7" dur="77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9" dur="77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3" grpId="0"/>
      <p:bldP spid="84" grpId="0"/>
      <p:bldP spid="85" grpId="0"/>
      <p:bldP spid="9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Image result for beirut picture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l="8649" r="9189"/>
          <a:stretch>
            <a:fillRect/>
          </a:stretch>
        </p:blipFill>
        <p:spPr bwMode="auto">
          <a:xfrm>
            <a:off x="304800" y="76200"/>
            <a:ext cx="3962400" cy="1746585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5246776" y="965775"/>
            <a:ext cx="37866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 smtClean="0">
                <a:solidFill>
                  <a:srgbClr val="000000"/>
                </a:solidFill>
              </a:rPr>
              <a:t>أكتب </a:t>
            </a:r>
            <a:r>
              <a:rPr lang="ar-AE" sz="3200" dirty="0">
                <a:solidFill>
                  <a:srgbClr val="000000"/>
                </a:solidFill>
              </a:rPr>
              <a:t>نصا عن مدينة بيروت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7380376" y="152400"/>
            <a:ext cx="17636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5400" b="1" dirty="0" smtClean="0"/>
              <a:t> الكتابة</a:t>
            </a:r>
            <a:endParaRPr lang="en-GB" sz="5400" b="1" dirty="0"/>
          </a:p>
        </p:txBody>
      </p:sp>
      <p:sp>
        <p:nvSpPr>
          <p:cNvPr id="111" name="Rectangle 46"/>
          <p:cNvSpPr>
            <a:spLocks noChangeArrowheads="1"/>
          </p:cNvSpPr>
          <p:nvPr/>
        </p:nvSpPr>
        <p:spPr bwMode="auto">
          <a:xfrm>
            <a:off x="4875493" y="2743200"/>
            <a:ext cx="40399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2400" b="1" dirty="0" smtClean="0">
                <a:latin typeface="Sylfaen" pitchFamily="18" charset="0"/>
                <a:cs typeface="Times New Roman" pitchFamily="18" charset="0"/>
              </a:rPr>
              <a:t>Opinions and reasons: </a:t>
            </a:r>
            <a:r>
              <a:rPr lang="en-GB" b="1" dirty="0" smtClean="0">
                <a:latin typeface="Sylfaen" pitchFamily="18" charset="0"/>
                <a:cs typeface="Times New Roman" pitchFamily="18" charset="0"/>
              </a:rPr>
              <a:t>Level 4 </a:t>
            </a:r>
            <a:endParaRPr lang="x-none" b="1" dirty="0">
              <a:latin typeface="Sylfaen" pitchFamily="18" charset="0"/>
              <a:cs typeface="Times New Roman" pitchFamily="18" charset="0"/>
            </a:endParaRPr>
          </a:p>
        </p:txBody>
      </p:sp>
      <p:sp>
        <p:nvSpPr>
          <p:cNvPr id="112" name="Rectangle 10"/>
          <p:cNvSpPr>
            <a:spLocks noChangeArrowheads="1"/>
          </p:cNvSpPr>
          <p:nvPr/>
        </p:nvSpPr>
        <p:spPr bwMode="auto">
          <a:xfrm>
            <a:off x="2618432" y="4376623"/>
            <a:ext cx="812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800">
                <a:cs typeface="Arial" pitchFamily="34" charset="0"/>
              </a:rPr>
              <a:t>جميلة</a:t>
            </a:r>
            <a:endParaRPr lang="en-GB" sz="2800">
              <a:cs typeface="Arial" pitchFamily="34" charset="0"/>
            </a:endParaRPr>
          </a:p>
        </p:txBody>
      </p:sp>
      <p:sp>
        <p:nvSpPr>
          <p:cNvPr id="113" name="Rectangle 12"/>
          <p:cNvSpPr>
            <a:spLocks noChangeArrowheads="1"/>
          </p:cNvSpPr>
          <p:nvPr/>
        </p:nvSpPr>
        <p:spPr bwMode="auto">
          <a:xfrm>
            <a:off x="4038600" y="3124200"/>
            <a:ext cx="77311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800">
                <a:cs typeface="Arial" pitchFamily="34" charset="0"/>
              </a:rPr>
              <a:t>هادئة</a:t>
            </a:r>
            <a:endParaRPr lang="en-GB" sz="2800">
              <a:cs typeface="Arial" pitchFamily="34" charset="0"/>
            </a:endParaRPr>
          </a:p>
        </p:txBody>
      </p:sp>
      <p:sp>
        <p:nvSpPr>
          <p:cNvPr id="114" name="Rectangle 13"/>
          <p:cNvSpPr>
            <a:spLocks noChangeArrowheads="1"/>
          </p:cNvSpPr>
          <p:nvPr/>
        </p:nvSpPr>
        <p:spPr bwMode="auto">
          <a:xfrm>
            <a:off x="3886200" y="5257800"/>
            <a:ext cx="777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800">
                <a:cs typeface="Arial" pitchFamily="34" charset="0"/>
              </a:rPr>
              <a:t>كبيرة</a:t>
            </a:r>
            <a:endParaRPr lang="en-GB" sz="2800">
              <a:cs typeface="Arial" pitchFamily="34" charset="0"/>
            </a:endParaRPr>
          </a:p>
        </p:txBody>
      </p:sp>
      <p:sp>
        <p:nvSpPr>
          <p:cNvPr id="115" name="Rectangle 15"/>
          <p:cNvSpPr>
            <a:spLocks noChangeArrowheads="1"/>
          </p:cNvSpPr>
          <p:nvPr/>
        </p:nvSpPr>
        <p:spPr bwMode="auto">
          <a:xfrm>
            <a:off x="675358" y="3587988"/>
            <a:ext cx="10890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800">
                <a:cs typeface="Arial" pitchFamily="34" charset="0"/>
              </a:rPr>
              <a:t>مزدحمة</a:t>
            </a:r>
            <a:endParaRPr lang="en-GB" sz="2800">
              <a:cs typeface="Arial" pitchFamily="34" charset="0"/>
            </a:endParaRPr>
          </a:p>
        </p:txBody>
      </p:sp>
      <p:sp>
        <p:nvSpPr>
          <p:cNvPr id="116" name="Rectangle 16"/>
          <p:cNvSpPr>
            <a:spLocks noChangeArrowheads="1"/>
          </p:cNvSpPr>
          <p:nvPr/>
        </p:nvSpPr>
        <p:spPr bwMode="auto">
          <a:xfrm>
            <a:off x="1565746" y="4380076"/>
            <a:ext cx="742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800" dirty="0">
                <a:cs typeface="Arial" pitchFamily="34" charset="0"/>
              </a:rPr>
              <a:t>مهمة</a:t>
            </a:r>
            <a:endParaRPr lang="en-GB" sz="2800" dirty="0">
              <a:cs typeface="Arial" pitchFamily="34" charset="0"/>
            </a:endParaRPr>
          </a:p>
        </p:txBody>
      </p:sp>
      <p:sp>
        <p:nvSpPr>
          <p:cNvPr id="117" name="Rectangle 18"/>
          <p:cNvSpPr>
            <a:spLocks noChangeArrowheads="1"/>
          </p:cNvSpPr>
          <p:nvPr/>
        </p:nvSpPr>
        <p:spPr bwMode="auto">
          <a:xfrm>
            <a:off x="533400" y="2743200"/>
            <a:ext cx="8080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800">
                <a:cs typeface="Arial" pitchFamily="34" charset="0"/>
              </a:rPr>
              <a:t>حديثة</a:t>
            </a:r>
            <a:endParaRPr lang="en-GB" sz="2800">
              <a:cs typeface="Arial" pitchFamily="34" charset="0"/>
            </a:endParaRPr>
          </a:p>
        </p:txBody>
      </p:sp>
      <p:sp>
        <p:nvSpPr>
          <p:cNvPr id="118" name="Rectangle 19"/>
          <p:cNvSpPr>
            <a:spLocks noChangeArrowheads="1"/>
          </p:cNvSpPr>
          <p:nvPr/>
        </p:nvSpPr>
        <p:spPr bwMode="auto">
          <a:xfrm>
            <a:off x="2362200" y="5562600"/>
            <a:ext cx="7985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800" dirty="0">
                <a:cs typeface="Arial" pitchFamily="34" charset="0"/>
              </a:rPr>
              <a:t>نظيفة</a:t>
            </a:r>
            <a:endParaRPr lang="en-GB" sz="2800" dirty="0">
              <a:cs typeface="Arial" pitchFamily="34" charset="0"/>
            </a:endParaRPr>
          </a:p>
        </p:txBody>
      </p:sp>
      <p:sp>
        <p:nvSpPr>
          <p:cNvPr id="119" name="Rectangle 20"/>
          <p:cNvSpPr>
            <a:spLocks noChangeArrowheads="1"/>
          </p:cNvSpPr>
          <p:nvPr/>
        </p:nvSpPr>
        <p:spPr bwMode="auto">
          <a:xfrm>
            <a:off x="5256696" y="4001990"/>
            <a:ext cx="16482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2800" b="1" dirty="0" smtClean="0">
                <a:cs typeface="Arial" pitchFamily="34" charset="0"/>
              </a:rPr>
              <a:t> بيروت </a:t>
            </a:r>
            <a:r>
              <a:rPr lang="x-none" sz="2800" b="1" smtClean="0">
                <a:cs typeface="Arial" pitchFamily="34" charset="0"/>
              </a:rPr>
              <a:t>لأنها</a:t>
            </a:r>
            <a:endParaRPr lang="en-GB" sz="2800" b="1" dirty="0">
              <a:cs typeface="Arial" pitchFamily="34" charset="0"/>
            </a:endParaRPr>
          </a:p>
        </p:txBody>
      </p:sp>
      <p:sp>
        <p:nvSpPr>
          <p:cNvPr id="120" name="Rectangle 22"/>
          <p:cNvSpPr>
            <a:spLocks noChangeArrowheads="1"/>
          </p:cNvSpPr>
          <p:nvPr/>
        </p:nvSpPr>
        <p:spPr bwMode="auto">
          <a:xfrm>
            <a:off x="3191272" y="3515980"/>
            <a:ext cx="6778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800" dirty="0">
                <a:cs typeface="Arial" pitchFamily="34" charset="0"/>
              </a:rPr>
              <a:t>قذرة</a:t>
            </a:r>
            <a:endParaRPr lang="en-GB" sz="2800" dirty="0">
              <a:cs typeface="Arial" pitchFamily="34" charset="0"/>
            </a:endParaRPr>
          </a:p>
        </p:txBody>
      </p:sp>
      <p:sp>
        <p:nvSpPr>
          <p:cNvPr id="121" name="Rectangle 24"/>
          <p:cNvSpPr>
            <a:spLocks noChangeArrowheads="1"/>
          </p:cNvSpPr>
          <p:nvPr/>
        </p:nvSpPr>
        <p:spPr bwMode="auto">
          <a:xfrm>
            <a:off x="381000" y="5181600"/>
            <a:ext cx="958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800">
                <a:cs typeface="Arial" pitchFamily="34" charset="0"/>
              </a:rPr>
              <a:t>سياحية</a:t>
            </a:r>
            <a:endParaRPr lang="en-GB" sz="2800">
              <a:cs typeface="Arial" pitchFamily="34" charset="0"/>
            </a:endParaRPr>
          </a:p>
        </p:txBody>
      </p:sp>
      <p:sp>
        <p:nvSpPr>
          <p:cNvPr id="122" name="Rectangle 25"/>
          <p:cNvSpPr>
            <a:spLocks noChangeArrowheads="1"/>
          </p:cNvSpPr>
          <p:nvPr/>
        </p:nvSpPr>
        <p:spPr bwMode="auto">
          <a:xfrm>
            <a:off x="1981200" y="2819400"/>
            <a:ext cx="10890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800">
                <a:cs typeface="Arial" pitchFamily="34" charset="0"/>
              </a:rPr>
              <a:t>مشهورة</a:t>
            </a:r>
            <a:endParaRPr lang="en-GB" sz="2800">
              <a:cs typeface="Arial" pitchFamily="34" charset="0"/>
            </a:endParaRPr>
          </a:p>
        </p:txBody>
      </p:sp>
      <p:sp>
        <p:nvSpPr>
          <p:cNvPr id="123" name="Rectangle 10"/>
          <p:cNvSpPr>
            <a:spLocks noChangeArrowheads="1"/>
          </p:cNvSpPr>
          <p:nvPr/>
        </p:nvSpPr>
        <p:spPr bwMode="auto">
          <a:xfrm>
            <a:off x="2475557" y="4742765"/>
            <a:ext cx="11477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cs typeface="Arial" pitchFamily="34" charset="0"/>
              </a:rPr>
              <a:t>Beautiful/nice </a:t>
            </a:r>
          </a:p>
        </p:txBody>
      </p:sp>
      <p:sp>
        <p:nvSpPr>
          <p:cNvPr id="124" name="Rectangle 12"/>
          <p:cNvSpPr>
            <a:spLocks noChangeArrowheads="1"/>
          </p:cNvSpPr>
          <p:nvPr/>
        </p:nvSpPr>
        <p:spPr bwMode="auto">
          <a:xfrm>
            <a:off x="3967162" y="3481387"/>
            <a:ext cx="9175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cs typeface="Arial" pitchFamily="34" charset="0"/>
              </a:rPr>
              <a:t>Calm/quite</a:t>
            </a:r>
          </a:p>
        </p:txBody>
      </p:sp>
      <p:sp>
        <p:nvSpPr>
          <p:cNvPr id="125" name="Rectangle 13"/>
          <p:cNvSpPr>
            <a:spLocks noChangeArrowheads="1"/>
          </p:cNvSpPr>
          <p:nvPr/>
        </p:nvSpPr>
        <p:spPr bwMode="auto">
          <a:xfrm>
            <a:off x="4174232" y="5617840"/>
            <a:ext cx="4492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cs typeface="Arial" pitchFamily="34" charset="0"/>
              </a:rPr>
              <a:t>Big </a:t>
            </a:r>
          </a:p>
        </p:txBody>
      </p:sp>
      <p:sp>
        <p:nvSpPr>
          <p:cNvPr id="126" name="Rectangle 15"/>
          <p:cNvSpPr>
            <a:spLocks noChangeArrowheads="1"/>
          </p:cNvSpPr>
          <p:nvPr/>
        </p:nvSpPr>
        <p:spPr bwMode="auto">
          <a:xfrm>
            <a:off x="747366" y="3943464"/>
            <a:ext cx="11477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cs typeface="Arial" pitchFamily="34" charset="0"/>
              </a:rPr>
              <a:t>Busy/crowded</a:t>
            </a:r>
          </a:p>
        </p:txBody>
      </p:sp>
      <p:sp>
        <p:nvSpPr>
          <p:cNvPr id="127" name="Rectangle 16"/>
          <p:cNvSpPr>
            <a:spLocks noChangeArrowheads="1"/>
          </p:cNvSpPr>
          <p:nvPr/>
        </p:nvSpPr>
        <p:spPr bwMode="auto">
          <a:xfrm>
            <a:off x="1565746" y="4740116"/>
            <a:ext cx="8334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cs typeface="Arial" pitchFamily="34" charset="0"/>
              </a:rPr>
              <a:t>Important</a:t>
            </a:r>
          </a:p>
        </p:txBody>
      </p:sp>
      <p:sp>
        <p:nvSpPr>
          <p:cNvPr id="128" name="Rectangle 18"/>
          <p:cNvSpPr>
            <a:spLocks noChangeArrowheads="1"/>
          </p:cNvSpPr>
          <p:nvPr/>
        </p:nvSpPr>
        <p:spPr bwMode="auto">
          <a:xfrm>
            <a:off x="568896" y="3097902"/>
            <a:ext cx="7032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cs typeface="Arial" pitchFamily="34" charset="0"/>
              </a:rPr>
              <a:t>Modern</a:t>
            </a:r>
          </a:p>
        </p:txBody>
      </p:sp>
      <p:sp>
        <p:nvSpPr>
          <p:cNvPr id="129" name="Rectangle 19"/>
          <p:cNvSpPr>
            <a:spLocks noChangeArrowheads="1"/>
          </p:cNvSpPr>
          <p:nvPr/>
        </p:nvSpPr>
        <p:spPr bwMode="auto">
          <a:xfrm>
            <a:off x="2505075" y="5954266"/>
            <a:ext cx="6270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cs typeface="Arial" pitchFamily="34" charset="0"/>
              </a:rPr>
              <a:t>Clean </a:t>
            </a:r>
          </a:p>
        </p:txBody>
      </p:sp>
      <p:sp>
        <p:nvSpPr>
          <p:cNvPr id="130" name="Rectangle 20"/>
          <p:cNvSpPr>
            <a:spLocks noChangeArrowheads="1"/>
          </p:cNvSpPr>
          <p:nvPr/>
        </p:nvSpPr>
        <p:spPr bwMode="auto">
          <a:xfrm>
            <a:off x="5428382" y="4391883"/>
            <a:ext cx="168847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cs typeface="Arial" pitchFamily="34" charset="0"/>
              </a:rPr>
              <a:t>I like </a:t>
            </a:r>
            <a:r>
              <a:rPr lang="en-GB" sz="1200" dirty="0" smtClean="0">
                <a:cs typeface="Arial" pitchFamily="34" charset="0"/>
              </a:rPr>
              <a:t>Beirut because </a:t>
            </a:r>
            <a:r>
              <a:rPr lang="en-GB" sz="1200" dirty="0">
                <a:cs typeface="Arial" pitchFamily="34" charset="0"/>
              </a:rPr>
              <a:t>it is</a:t>
            </a:r>
          </a:p>
        </p:txBody>
      </p:sp>
      <p:sp>
        <p:nvSpPr>
          <p:cNvPr id="131" name="Rectangle 22"/>
          <p:cNvSpPr>
            <a:spLocks noChangeArrowheads="1"/>
          </p:cNvSpPr>
          <p:nvPr/>
        </p:nvSpPr>
        <p:spPr bwMode="auto">
          <a:xfrm>
            <a:off x="3334147" y="3954130"/>
            <a:ext cx="5445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cs typeface="Arial" pitchFamily="34" charset="0"/>
              </a:rPr>
              <a:t>Dirty </a:t>
            </a:r>
          </a:p>
        </p:txBody>
      </p:sp>
      <p:sp>
        <p:nvSpPr>
          <p:cNvPr id="132" name="Rectangle 24"/>
          <p:cNvSpPr>
            <a:spLocks noChangeArrowheads="1"/>
          </p:cNvSpPr>
          <p:nvPr/>
        </p:nvSpPr>
        <p:spPr bwMode="auto">
          <a:xfrm>
            <a:off x="523875" y="5619750"/>
            <a:ext cx="7905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cs typeface="Arial" pitchFamily="34" charset="0"/>
              </a:rPr>
              <a:t>Touristic </a:t>
            </a:r>
          </a:p>
        </p:txBody>
      </p:sp>
      <p:sp>
        <p:nvSpPr>
          <p:cNvPr id="133" name="Rectangle 25"/>
          <p:cNvSpPr>
            <a:spLocks noChangeArrowheads="1"/>
          </p:cNvSpPr>
          <p:nvPr/>
        </p:nvSpPr>
        <p:spPr bwMode="auto">
          <a:xfrm>
            <a:off x="2124075" y="3257550"/>
            <a:ext cx="7826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cs typeface="Arial" pitchFamily="34" charset="0"/>
              </a:rPr>
              <a:t>Famous </a:t>
            </a:r>
          </a:p>
        </p:txBody>
      </p:sp>
      <p:sp>
        <p:nvSpPr>
          <p:cNvPr id="134" name="Rectangle 65"/>
          <p:cNvSpPr>
            <a:spLocks noChangeArrowheads="1"/>
          </p:cNvSpPr>
          <p:nvPr/>
        </p:nvSpPr>
        <p:spPr bwMode="auto">
          <a:xfrm>
            <a:off x="7655768" y="3659996"/>
            <a:ext cx="86914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3200" b="1" dirty="0">
                <a:solidFill>
                  <a:srgbClr val="000000"/>
                </a:solidFill>
                <a:cs typeface="Arial" pitchFamily="34" charset="0"/>
              </a:rPr>
              <a:t>أحب </a:t>
            </a:r>
            <a:endParaRPr lang="en-GB" sz="3200" b="1" dirty="0"/>
          </a:p>
        </p:txBody>
      </p:sp>
      <p:sp>
        <p:nvSpPr>
          <p:cNvPr id="135" name="Rectangle 66"/>
          <p:cNvSpPr>
            <a:spLocks noChangeArrowheads="1"/>
          </p:cNvSpPr>
          <p:nvPr/>
        </p:nvSpPr>
        <p:spPr bwMode="auto">
          <a:xfrm>
            <a:off x="7751440" y="4695051"/>
            <a:ext cx="7409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3200" b="1" dirty="0">
                <a:solidFill>
                  <a:srgbClr val="000000"/>
                </a:solidFill>
                <a:cs typeface="Arial" pitchFamily="34" charset="0"/>
              </a:rPr>
              <a:t>أكره</a:t>
            </a:r>
            <a:endParaRPr lang="en-GB" sz="3200" b="1" dirty="0"/>
          </a:p>
        </p:txBody>
      </p:sp>
      <p:sp>
        <p:nvSpPr>
          <p:cNvPr id="136" name="Rectangle 67"/>
          <p:cNvSpPr>
            <a:spLocks noChangeArrowheads="1"/>
          </p:cNvSpPr>
          <p:nvPr/>
        </p:nvSpPr>
        <p:spPr bwMode="auto">
          <a:xfrm>
            <a:off x="7871221" y="4098146"/>
            <a:ext cx="5445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cs typeface="Arial" pitchFamily="34" charset="0"/>
              </a:rPr>
              <a:t>I like </a:t>
            </a:r>
            <a:endParaRPr lang="en-GB" sz="1200" dirty="0"/>
          </a:p>
        </p:txBody>
      </p:sp>
      <p:sp>
        <p:nvSpPr>
          <p:cNvPr id="137" name="Rectangle 68"/>
          <p:cNvSpPr>
            <a:spLocks noChangeArrowheads="1"/>
          </p:cNvSpPr>
          <p:nvPr/>
        </p:nvSpPr>
        <p:spPr bwMode="auto">
          <a:xfrm>
            <a:off x="7822877" y="5133201"/>
            <a:ext cx="6127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cs typeface="Arial" pitchFamily="34" charset="0"/>
              </a:rPr>
              <a:t>I hate </a:t>
            </a:r>
            <a:endParaRPr lang="en-GB" sz="1200" dirty="0"/>
          </a:p>
        </p:txBody>
      </p:sp>
      <p:sp>
        <p:nvSpPr>
          <p:cNvPr id="138" name="Rectangle 86"/>
          <p:cNvSpPr>
            <a:spLocks noChangeArrowheads="1"/>
          </p:cNvSpPr>
          <p:nvPr/>
        </p:nvSpPr>
        <p:spPr bwMode="auto">
          <a:xfrm>
            <a:off x="4487788" y="4308068"/>
            <a:ext cx="6318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800">
                <a:cs typeface="Arial" pitchFamily="34" charset="0"/>
              </a:rPr>
              <a:t>غير</a:t>
            </a:r>
            <a:endParaRPr lang="en-US" sz="2800">
              <a:cs typeface="Arial" pitchFamily="34" charset="0"/>
            </a:endParaRPr>
          </a:p>
        </p:txBody>
      </p:sp>
      <p:sp>
        <p:nvSpPr>
          <p:cNvPr id="139" name="Rectangle 87"/>
          <p:cNvSpPr>
            <a:spLocks noChangeArrowheads="1"/>
          </p:cNvSpPr>
          <p:nvPr/>
        </p:nvSpPr>
        <p:spPr bwMode="auto">
          <a:xfrm>
            <a:off x="4629076" y="4697006"/>
            <a:ext cx="5064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>
                <a:cs typeface="Arial" pitchFamily="34" charset="0"/>
              </a:rPr>
              <a:t>Not  </a:t>
            </a:r>
          </a:p>
        </p:txBody>
      </p:sp>
      <p:cxnSp>
        <p:nvCxnSpPr>
          <p:cNvPr id="140" name="Straight Arrow Connector 139"/>
          <p:cNvCxnSpPr>
            <a:endCxn id="119" idx="3"/>
          </p:cNvCxnSpPr>
          <p:nvPr/>
        </p:nvCxnSpPr>
        <p:spPr>
          <a:xfrm flipH="1">
            <a:off x="6904904" y="4080100"/>
            <a:ext cx="716945" cy="1835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>
            <a:stCxn id="135" idx="1"/>
          </p:cNvCxnSpPr>
          <p:nvPr/>
        </p:nvCxnSpPr>
        <p:spPr>
          <a:xfrm flipH="1" flipV="1">
            <a:off x="7391400" y="4844971"/>
            <a:ext cx="360040" cy="1424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 flipH="1">
            <a:off x="4991473" y="4648200"/>
            <a:ext cx="342527" cy="1639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3" name="Straight Arrow Connector 142"/>
          <p:cNvCxnSpPr>
            <a:stCxn id="119" idx="1"/>
          </p:cNvCxnSpPr>
          <p:nvPr/>
        </p:nvCxnSpPr>
        <p:spPr>
          <a:xfrm flipH="1" flipV="1">
            <a:off x="4724400" y="3886200"/>
            <a:ext cx="532296" cy="377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/>
          <p:nvPr/>
        </p:nvCxnSpPr>
        <p:spPr>
          <a:xfrm flipH="1">
            <a:off x="4038600" y="4812124"/>
            <a:ext cx="520826" cy="2170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5" name="Rectangle 12"/>
          <p:cNvSpPr>
            <a:spLocks noChangeArrowheads="1"/>
          </p:cNvSpPr>
          <p:nvPr/>
        </p:nvSpPr>
        <p:spPr bwMode="auto">
          <a:xfrm>
            <a:off x="4003799" y="3629967"/>
            <a:ext cx="64639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cs typeface="Arial" pitchFamily="34" charset="0"/>
              </a:rPr>
              <a:t>Haadi’a</a:t>
            </a:r>
            <a:endParaRPr lang="en-GB" sz="1200" dirty="0">
              <a:cs typeface="Arial" pitchFamily="34" charset="0"/>
            </a:endParaRPr>
          </a:p>
        </p:txBody>
      </p:sp>
      <p:sp>
        <p:nvSpPr>
          <p:cNvPr id="146" name="Rectangle 15"/>
          <p:cNvSpPr>
            <a:spLocks noChangeArrowheads="1"/>
          </p:cNvSpPr>
          <p:nvPr/>
        </p:nvSpPr>
        <p:spPr bwMode="auto">
          <a:xfrm>
            <a:off x="784003" y="4092044"/>
            <a:ext cx="91217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cs typeface="Arial" pitchFamily="34" charset="0"/>
              </a:rPr>
              <a:t>muzdahima</a:t>
            </a:r>
            <a:endParaRPr lang="en-GB" sz="1200" dirty="0">
              <a:cs typeface="Arial" pitchFamily="34" charset="0"/>
            </a:endParaRPr>
          </a:p>
        </p:txBody>
      </p:sp>
      <p:sp>
        <p:nvSpPr>
          <p:cNvPr id="147" name="Rectangle 18"/>
          <p:cNvSpPr>
            <a:spLocks noChangeArrowheads="1"/>
          </p:cNvSpPr>
          <p:nvPr/>
        </p:nvSpPr>
        <p:spPr bwMode="auto">
          <a:xfrm>
            <a:off x="605533" y="3247256"/>
            <a:ext cx="7769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cs typeface="Arial" pitchFamily="34" charset="0"/>
              </a:rPr>
              <a:t>hadeetha</a:t>
            </a:r>
            <a:endParaRPr lang="en-GB" sz="1200" dirty="0">
              <a:cs typeface="Arial" pitchFamily="34" charset="0"/>
            </a:endParaRPr>
          </a:p>
        </p:txBody>
      </p:sp>
      <p:sp>
        <p:nvSpPr>
          <p:cNvPr id="148" name="Rectangle 20"/>
          <p:cNvSpPr>
            <a:spLocks noChangeArrowheads="1"/>
          </p:cNvSpPr>
          <p:nvPr/>
        </p:nvSpPr>
        <p:spPr bwMode="auto">
          <a:xfrm>
            <a:off x="5465019" y="4540463"/>
            <a:ext cx="12577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cs typeface="Arial" pitchFamily="34" charset="0"/>
              </a:rPr>
              <a:t>Beirrot</a:t>
            </a:r>
            <a:r>
              <a:rPr lang="en-GB" sz="1200" dirty="0" smtClean="0">
                <a:cs typeface="Arial" pitchFamily="34" charset="0"/>
              </a:rPr>
              <a:t> </a:t>
            </a:r>
            <a:r>
              <a:rPr lang="en-GB" sz="1200" dirty="0" err="1" smtClean="0">
                <a:cs typeface="Arial" pitchFamily="34" charset="0"/>
              </a:rPr>
              <a:t>liannahaa</a:t>
            </a:r>
            <a:endParaRPr lang="en-GB" sz="1200" dirty="0">
              <a:cs typeface="Arial" pitchFamily="34" charset="0"/>
            </a:endParaRPr>
          </a:p>
        </p:txBody>
      </p:sp>
      <p:sp>
        <p:nvSpPr>
          <p:cNvPr id="149" name="Rectangle 22"/>
          <p:cNvSpPr>
            <a:spLocks noChangeArrowheads="1"/>
          </p:cNvSpPr>
          <p:nvPr/>
        </p:nvSpPr>
        <p:spPr bwMode="auto">
          <a:xfrm>
            <a:off x="3370784" y="4102710"/>
            <a:ext cx="62735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cs typeface="Arial" pitchFamily="34" charset="0"/>
              </a:rPr>
              <a:t>qathira</a:t>
            </a:r>
            <a:endParaRPr lang="en-GB" sz="1200" dirty="0">
              <a:cs typeface="Arial" pitchFamily="34" charset="0"/>
            </a:endParaRPr>
          </a:p>
        </p:txBody>
      </p:sp>
      <p:sp>
        <p:nvSpPr>
          <p:cNvPr id="150" name="Rectangle 25"/>
          <p:cNvSpPr>
            <a:spLocks noChangeArrowheads="1"/>
          </p:cNvSpPr>
          <p:nvPr/>
        </p:nvSpPr>
        <p:spPr bwMode="auto">
          <a:xfrm>
            <a:off x="2125216" y="3395464"/>
            <a:ext cx="9365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cs typeface="Arial" pitchFamily="34" charset="0"/>
              </a:rPr>
              <a:t>Mash’hoora</a:t>
            </a:r>
            <a:endParaRPr lang="en-GB" sz="1200" dirty="0">
              <a:cs typeface="Arial" pitchFamily="34" charset="0"/>
            </a:endParaRPr>
          </a:p>
        </p:txBody>
      </p:sp>
      <p:sp>
        <p:nvSpPr>
          <p:cNvPr id="151" name="Rectangle 10"/>
          <p:cNvSpPr>
            <a:spLocks noChangeArrowheads="1"/>
          </p:cNvSpPr>
          <p:nvPr/>
        </p:nvSpPr>
        <p:spPr bwMode="auto">
          <a:xfrm>
            <a:off x="2512194" y="4895165"/>
            <a:ext cx="68159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cs typeface="Arial" pitchFamily="34" charset="0"/>
              </a:rPr>
              <a:t>jameela</a:t>
            </a:r>
            <a:endParaRPr lang="en-GB" sz="1200" dirty="0">
              <a:cs typeface="Arial" pitchFamily="34" charset="0"/>
            </a:endParaRPr>
          </a:p>
        </p:txBody>
      </p:sp>
      <p:sp>
        <p:nvSpPr>
          <p:cNvPr id="152" name="Rectangle 13"/>
          <p:cNvSpPr>
            <a:spLocks noChangeArrowheads="1"/>
          </p:cNvSpPr>
          <p:nvPr/>
        </p:nvSpPr>
        <p:spPr bwMode="auto">
          <a:xfrm>
            <a:off x="4210869" y="5770240"/>
            <a:ext cx="68384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cs typeface="Arial" pitchFamily="34" charset="0"/>
              </a:rPr>
              <a:t>kabeera</a:t>
            </a:r>
            <a:endParaRPr lang="en-GB" sz="1200" dirty="0">
              <a:cs typeface="Arial" pitchFamily="34" charset="0"/>
            </a:endParaRPr>
          </a:p>
        </p:txBody>
      </p:sp>
      <p:sp>
        <p:nvSpPr>
          <p:cNvPr id="153" name="Rectangle 16"/>
          <p:cNvSpPr>
            <a:spLocks noChangeArrowheads="1"/>
          </p:cNvSpPr>
          <p:nvPr/>
        </p:nvSpPr>
        <p:spPr bwMode="auto">
          <a:xfrm>
            <a:off x="1602383" y="4892516"/>
            <a:ext cx="8242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cs typeface="Arial" pitchFamily="34" charset="0"/>
              </a:rPr>
              <a:t>muhimma</a:t>
            </a:r>
            <a:endParaRPr lang="en-GB" sz="1200" dirty="0">
              <a:cs typeface="Arial" pitchFamily="34" charset="0"/>
            </a:endParaRPr>
          </a:p>
        </p:txBody>
      </p:sp>
      <p:sp>
        <p:nvSpPr>
          <p:cNvPr id="154" name="Rectangle 19"/>
          <p:cNvSpPr>
            <a:spLocks noChangeArrowheads="1"/>
          </p:cNvSpPr>
          <p:nvPr/>
        </p:nvSpPr>
        <p:spPr bwMode="auto">
          <a:xfrm>
            <a:off x="2541712" y="6106666"/>
            <a:ext cx="7383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cs typeface="Arial" pitchFamily="34" charset="0"/>
              </a:rPr>
              <a:t>natheefa</a:t>
            </a:r>
            <a:endParaRPr lang="en-GB" sz="1200" dirty="0">
              <a:cs typeface="Arial" pitchFamily="34" charset="0"/>
            </a:endParaRPr>
          </a:p>
        </p:txBody>
      </p:sp>
      <p:sp>
        <p:nvSpPr>
          <p:cNvPr id="155" name="Rectangle 24"/>
          <p:cNvSpPr>
            <a:spLocks noChangeArrowheads="1"/>
          </p:cNvSpPr>
          <p:nvPr/>
        </p:nvSpPr>
        <p:spPr bwMode="auto">
          <a:xfrm>
            <a:off x="560512" y="5772150"/>
            <a:ext cx="75071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cs typeface="Arial" pitchFamily="34" charset="0"/>
              </a:rPr>
              <a:t>siyaahiya</a:t>
            </a:r>
            <a:endParaRPr lang="en-GB" sz="1200" dirty="0">
              <a:cs typeface="Arial" pitchFamily="34" charset="0"/>
            </a:endParaRPr>
          </a:p>
        </p:txBody>
      </p:sp>
      <p:sp>
        <p:nvSpPr>
          <p:cNvPr id="156" name="Rectangle 87"/>
          <p:cNvSpPr>
            <a:spLocks noChangeArrowheads="1"/>
          </p:cNvSpPr>
          <p:nvPr/>
        </p:nvSpPr>
        <p:spPr bwMode="auto">
          <a:xfrm>
            <a:off x="4665713" y="4849406"/>
            <a:ext cx="5296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smtClean="0">
                <a:cs typeface="Arial" pitchFamily="34" charset="0"/>
              </a:rPr>
              <a:t>ghayr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157" name="Rectangle 67"/>
          <p:cNvSpPr>
            <a:spLocks noChangeArrowheads="1"/>
          </p:cNvSpPr>
          <p:nvPr/>
        </p:nvSpPr>
        <p:spPr bwMode="auto">
          <a:xfrm>
            <a:off x="7871792" y="4250546"/>
            <a:ext cx="4603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solidFill>
                  <a:srgbClr val="000000"/>
                </a:solidFill>
                <a:cs typeface="Arial" pitchFamily="34" charset="0"/>
              </a:rPr>
              <a:t>uhib</a:t>
            </a:r>
            <a:endParaRPr lang="en-GB" sz="1200" dirty="0"/>
          </a:p>
        </p:txBody>
      </p:sp>
      <p:sp>
        <p:nvSpPr>
          <p:cNvPr id="158" name="Rectangle 68"/>
          <p:cNvSpPr>
            <a:spLocks noChangeArrowheads="1"/>
          </p:cNvSpPr>
          <p:nvPr/>
        </p:nvSpPr>
        <p:spPr bwMode="auto">
          <a:xfrm>
            <a:off x="7823448" y="5285601"/>
            <a:ext cx="5325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 dirty="0" err="1" smtClean="0">
                <a:solidFill>
                  <a:srgbClr val="000000"/>
                </a:solidFill>
                <a:cs typeface="Arial" pitchFamily="34" charset="0"/>
              </a:rPr>
              <a:t>akrah</a:t>
            </a:r>
            <a:endParaRPr lang="en-GB" sz="1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31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8727" y="914400"/>
            <a:ext cx="75552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 smtClean="0"/>
              <a:t>استخدم الانترنت وصمم قائمة طعام وشراب لمطعم لبناني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5366260" y="76200"/>
            <a:ext cx="385394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5400" b="1" dirty="0" smtClean="0"/>
              <a:t> الطعام والشراب</a:t>
            </a:r>
            <a:endParaRPr lang="en-GB" sz="5400" b="1" dirty="0"/>
          </a:p>
        </p:txBody>
      </p:sp>
      <p:pic>
        <p:nvPicPr>
          <p:cNvPr id="54" name="irc_mi" descr="Image result for lebanese food clipart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752600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irc_mi" descr="Image result for empty restaurant menu clipart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2286000"/>
            <a:ext cx="2888054" cy="4008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31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6734198" y="736937"/>
            <a:ext cx="1981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accent6">
                    <a:lumMod val="50000"/>
                  </a:schemeClr>
                </a:solidFill>
              </a:rPr>
              <a:t>Further Reading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6172200" y="127337"/>
            <a:ext cx="292419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6000" b="1" dirty="0" smtClean="0"/>
              <a:t>قراءة ذاتية</a:t>
            </a:r>
            <a:endParaRPr lang="en-GB" sz="6000" b="1" dirty="0"/>
          </a:p>
        </p:txBody>
      </p:sp>
      <p:pic>
        <p:nvPicPr>
          <p:cNvPr id="19458" name="Picture 2" descr="Image result for lebanon map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088" y="1913648"/>
            <a:ext cx="3698912" cy="4791952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3886200" y="2590800"/>
            <a:ext cx="5181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sz="2400" dirty="0" smtClean="0"/>
              <a:t>لبنان هي إحدى الدول العربية الواقعة في الشرق الأوسط. تحدها سوريا من الشمال والشرق،</a:t>
            </a:r>
          </a:p>
          <a:p>
            <a:pPr algn="r"/>
            <a:r>
              <a:rPr lang="ar-SA" sz="2400" dirty="0" smtClean="0"/>
              <a:t>وفلسطين المحتلة - إسرائيل من الجنوب، وتطل من جهة الغرب على البحر الأبيض المتوسط. هو</a:t>
            </a:r>
          </a:p>
          <a:p>
            <a:pPr algn="r"/>
            <a:r>
              <a:rPr lang="ar-SA" sz="2400" dirty="0" smtClean="0"/>
              <a:t>بلد ديمقراطي غني بتعدد ثقافاته وتنوع حضاراته. معظم سكانه من العرب المسلمين والمسيحيين</a:t>
            </a:r>
          </a:p>
          <a:p>
            <a:pPr algn="r"/>
            <a:r>
              <a:rPr lang="ar-SA" sz="2400" dirty="0" smtClean="0"/>
              <a:t> وبخلاف بقية الدول العربية هناك وجود فعال للمسيحيين في الحياة العامة والسياسية. حالياً فإن</a:t>
            </a:r>
          </a:p>
          <a:p>
            <a:pPr algn="r"/>
            <a:r>
              <a:rPr lang="ar-SA" sz="2400" dirty="0" smtClean="0"/>
              <a:t>عدد اللبنانيين المهاجرين يقدر بضعف عدد اللبنانيين المقيمين.</a:t>
            </a:r>
            <a:endParaRPr lang="en-GB" sz="2400" dirty="0"/>
          </a:p>
        </p:txBody>
      </p:sp>
      <p:pic>
        <p:nvPicPr>
          <p:cNvPr id="19460" name="Picture 4" descr="لبنان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1350" y="152400"/>
            <a:ext cx="2406650" cy="1604433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3939587" y="1676400"/>
            <a:ext cx="52806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 smtClean="0"/>
              <a:t> ترجم النص التالي إلى اللغة الانجليزية</a:t>
            </a:r>
            <a:endParaRPr lang="en-GB" sz="32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76200" y="76200"/>
            <a:ext cx="4572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Post-viewing activities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81000" y="2133600"/>
          <a:ext cx="8305800" cy="444055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152900"/>
                <a:gridCol w="4152900"/>
              </a:tblGrid>
              <a:tr h="542925">
                <a:tc>
                  <a:txBody>
                    <a:bodyPr/>
                    <a:lstStyle/>
                    <a:p>
                      <a:pPr algn="ctr"/>
                      <a:r>
                        <a:rPr lang="ar-SA" sz="3600" b="0" dirty="0" smtClean="0"/>
                        <a:t>المعنى بالانجليزية</a:t>
                      </a:r>
                      <a:endParaRPr lang="en-GB" sz="3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600" b="0" dirty="0" smtClean="0"/>
                        <a:t> الكلمة بالعربية</a:t>
                      </a:r>
                      <a:endParaRPr lang="en-GB" sz="3600" b="0" dirty="0"/>
                    </a:p>
                  </a:txBody>
                  <a:tcPr/>
                </a:tc>
              </a:tr>
              <a:tr h="542925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54292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4292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42925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542925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42925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42925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304800" y="1226403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sz="2400" b="1" dirty="0" smtClean="0"/>
              <a:t>أكتب أكبر عدد ممكن من الكلمات التي سمعتها أثناء مشاهدتك للفلم واكتب معناها باللغة الانجليزية</a:t>
            </a:r>
          </a:p>
        </p:txBody>
      </p:sp>
      <p:sp>
        <p:nvSpPr>
          <p:cNvPr id="9" name="Rectangle 8"/>
          <p:cNvSpPr/>
          <p:nvPr/>
        </p:nvSpPr>
        <p:spPr>
          <a:xfrm>
            <a:off x="4419600" y="54114"/>
            <a:ext cx="46826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000" b="1" dirty="0" smtClean="0"/>
              <a:t>نشاطات مابعد مشاهدة الفلم</a:t>
            </a:r>
            <a:endParaRPr lang="en-GB" sz="40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 Cherkaoui www.arabalicious.com 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3946</TotalTime>
  <Words>1693</Words>
  <Application>Microsoft Office PowerPoint</Application>
  <PresentationFormat>On-screen Show (4:3)</PresentationFormat>
  <Paragraphs>633</Paragraphs>
  <Slides>34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Comic Sans MS</vt:lpstr>
      <vt:lpstr>Courier New</vt:lpstr>
      <vt:lpstr>Sylfaen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Cherkaoui</dc:creator>
  <cp:lastModifiedBy>Taoufiq Cherkaoui</cp:lastModifiedBy>
  <cp:revision>67</cp:revision>
  <dcterms:created xsi:type="dcterms:W3CDTF">2006-08-16T00:00:00Z</dcterms:created>
  <dcterms:modified xsi:type="dcterms:W3CDTF">2017-03-23T04:16:34Z</dcterms:modified>
</cp:coreProperties>
</file>